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rawings/drawing1.xml" ContentType="application/vnd.openxmlformats-officedocument.drawingml.chartshapes+xml"/>
  <Override PartName="/ppt/notesSlides/notesSlide2.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drawings/drawing2.xml" ContentType="application/vnd.openxmlformats-officedocument.drawingml.chartshapes+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drawings/drawing3.xml" ContentType="application/vnd.openxmlformats-officedocument.drawingml.chartshapes+xml"/>
  <Override PartName="/ppt/notesSlides/notesSlide3.xml" ContentType="application/vnd.openxmlformats-officedocument.presentationml.notesSlide+xml"/>
  <Override PartName="/ppt/charts/chart4.xml" ContentType="application/vnd.openxmlformats-officedocument.drawingml.chart+xml"/>
  <Override PartName="/ppt/charts/chart5.xml" ContentType="application/vnd.openxmlformats-officedocument.drawingml.chart+xml"/>
  <Override PartName="/ppt/charts/style4.xml" ContentType="application/vnd.ms-office.chartstyle+xml"/>
  <Override PartName="/ppt/charts/colors4.xml" ContentType="application/vnd.ms-office.chartcolorstyle+xml"/>
  <Override PartName="/ppt/drawings/drawing4.xml" ContentType="application/vnd.openxmlformats-officedocument.drawingml.chartshapes+xml"/>
  <Override PartName="/ppt/charts/chart6.xml" ContentType="application/vnd.openxmlformats-officedocument.drawingml.chart+xml"/>
  <Override PartName="/ppt/charts/style5.xml" ContentType="application/vnd.ms-office.chartstyle+xml"/>
  <Override PartName="/ppt/charts/colors5.xml" ContentType="application/vnd.ms-office.chartcolorstyle+xml"/>
  <Override PartName="/ppt/drawings/drawing5.xml" ContentType="application/vnd.openxmlformats-officedocument.drawingml.chartshapes+xml"/>
  <Override PartName="/ppt/charts/chart7.xml" ContentType="application/vnd.openxmlformats-officedocument.drawingml.chart+xml"/>
  <Override PartName="/ppt/charts/style6.xml" ContentType="application/vnd.ms-office.chartstyle+xml"/>
  <Override PartName="/ppt/charts/colors6.xml" ContentType="application/vnd.ms-office.chartcolorstyle+xml"/>
  <Override PartName="/ppt/drawings/drawing6.xml" ContentType="application/vnd.openxmlformats-officedocument.drawingml.chartshapes+xml"/>
  <Override PartName="/ppt/charts/chart8.xml" ContentType="application/vnd.openxmlformats-officedocument.drawingml.chart+xml"/>
  <Override PartName="/ppt/charts/style7.xml" ContentType="application/vnd.ms-office.chartstyle+xml"/>
  <Override PartName="/ppt/charts/colors7.xml" ContentType="application/vnd.ms-office.chartcolorstyle+xml"/>
  <Override PartName="/ppt/drawings/drawing7.xml" ContentType="application/vnd.openxmlformats-officedocument.drawingml.chartshapes+xml"/>
  <Override PartName="/ppt/notesSlides/notesSlide4.xml" ContentType="application/vnd.openxmlformats-officedocument.presentationml.notesSlide+xml"/>
  <Override PartName="/ppt/charts/chart9.xml" ContentType="application/vnd.openxmlformats-officedocument.drawingml.chart+xml"/>
  <Override PartName="/ppt/drawings/drawing8.xml" ContentType="application/vnd.openxmlformats-officedocument.drawingml.chartshapes+xml"/>
  <Override PartName="/ppt/charts/chart10.xml" ContentType="application/vnd.openxmlformats-officedocument.drawingml.chart+xml"/>
  <Override PartName="/ppt/charts/style8.xml" ContentType="application/vnd.ms-office.chartstyle+xml"/>
  <Override PartName="/ppt/charts/colors8.xml" ContentType="application/vnd.ms-office.chartcolorstyle+xml"/>
  <Override PartName="/ppt/drawings/drawing9.xml" ContentType="application/vnd.openxmlformats-officedocument.drawingml.chartshapes+xml"/>
  <Override PartName="/ppt/charts/chart11.xml" ContentType="application/vnd.openxmlformats-officedocument.drawingml.chart+xml"/>
  <Override PartName="/ppt/notesSlides/notesSlide5.xml" ContentType="application/vnd.openxmlformats-officedocument.presentationml.notesSlide+xml"/>
  <Override PartName="/ppt/charts/chart12.xml" ContentType="application/vnd.openxmlformats-officedocument.drawingml.chart+xml"/>
  <Override PartName="/ppt/charts/style9.xml" ContentType="application/vnd.ms-office.chartstyle+xml"/>
  <Override PartName="/ppt/charts/colors9.xml" ContentType="application/vnd.ms-office.chartcolorstyle+xml"/>
  <Override PartName="/ppt/drawings/drawing10.xml" ContentType="application/vnd.openxmlformats-officedocument.drawingml.chartshapes+xml"/>
  <Override PartName="/ppt/charts/chart13.xml" ContentType="application/vnd.openxmlformats-officedocument.drawingml.chart+xml"/>
  <Override PartName="/ppt/charts/chart14.xml" ContentType="application/vnd.openxmlformats-officedocument.drawingml.chart+xml"/>
  <Override PartName="/ppt/charts/style10.xml" ContentType="application/vnd.ms-office.chartstyle+xml"/>
  <Override PartName="/ppt/charts/colors10.xml" ContentType="application/vnd.ms-office.chartcolorstyle+xml"/>
  <Override PartName="/ppt/drawings/drawing11.xml" ContentType="application/vnd.openxmlformats-officedocument.drawingml.chartshapes+xml"/>
  <Override PartName="/ppt/charts/chart15.xml" ContentType="application/vnd.openxmlformats-officedocument.drawingml.chart+xml"/>
  <Override PartName="/ppt/charts/style11.xml" ContentType="application/vnd.ms-office.chartstyle+xml"/>
  <Override PartName="/ppt/charts/colors11.xml" ContentType="application/vnd.ms-office.chartcolorstyle+xml"/>
  <Override PartName="/ppt/drawings/drawing12.xml" ContentType="application/vnd.openxmlformats-officedocument.drawingml.chartshapes+xml"/>
  <Override PartName="/ppt/charts/chart16.xml" ContentType="application/vnd.openxmlformats-officedocument.drawingml.chart+xml"/>
  <Override PartName="/ppt/charts/style12.xml" ContentType="application/vnd.ms-office.chartstyle+xml"/>
  <Override PartName="/ppt/charts/colors12.xml" ContentType="application/vnd.ms-office.chartcolorstyle+xml"/>
  <Override PartName="/ppt/charts/chart17.xml" ContentType="application/vnd.openxmlformats-officedocument.drawingml.chart+xml"/>
  <Override PartName="/ppt/charts/style13.xml" ContentType="application/vnd.ms-office.chartstyle+xml"/>
  <Override PartName="/ppt/charts/colors13.xml" ContentType="application/vnd.ms-office.chartcolorstyle+xml"/>
  <Override PartName="/ppt/charts/chart18.xml" ContentType="application/vnd.openxmlformats-officedocument.drawingml.chart+xml"/>
  <Override PartName="/ppt/charts/style14.xml" ContentType="application/vnd.ms-office.chartstyle+xml"/>
  <Override PartName="/ppt/charts/colors14.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1"/>
  </p:notesMasterIdLst>
  <p:sldIdLst>
    <p:sldId id="324" r:id="rId2"/>
    <p:sldId id="260" r:id="rId3"/>
    <p:sldId id="313" r:id="rId4"/>
    <p:sldId id="281" r:id="rId5"/>
    <p:sldId id="318" r:id="rId6"/>
    <p:sldId id="320" r:id="rId7"/>
    <p:sldId id="319" r:id="rId8"/>
    <p:sldId id="293" r:id="rId9"/>
    <p:sldId id="314" r:id="rId10"/>
  </p:sldIdLst>
  <p:sldSz cx="6858000" cy="9906000" type="A4"/>
  <p:notesSz cx="6865938" cy="999648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943" userDrawn="1">
          <p15:clr>
            <a:srgbClr val="A4A3A4"/>
          </p15:clr>
        </p15:guide>
        <p15:guide id="3" pos="572" userDrawn="1">
          <p15:clr>
            <a:srgbClr val="A4A3A4"/>
          </p15:clr>
        </p15:guide>
        <p15:guide id="5" pos="28" userDrawn="1">
          <p15:clr>
            <a:srgbClr val="A4A3A4"/>
          </p15:clr>
        </p15:guide>
        <p15:guide id="9" pos="2818" userDrawn="1">
          <p15:clr>
            <a:srgbClr val="A4A3A4"/>
          </p15:clr>
        </p15:guide>
        <p15:guide id="10" pos="4269" userDrawn="1">
          <p15:clr>
            <a:srgbClr val="A4A3A4"/>
          </p15:clr>
        </p15:guide>
        <p15:guide id="11" pos="2160" userDrawn="1">
          <p15:clr>
            <a:srgbClr val="A4A3A4"/>
          </p15:clr>
        </p15:guide>
        <p15:guide id="12" pos="3748" userDrawn="1">
          <p15:clr>
            <a:srgbClr val="A4A3A4"/>
          </p15:clr>
        </p15:guide>
        <p15:guide id="14" pos="1502" userDrawn="1">
          <p15:clr>
            <a:srgbClr val="A4A3A4"/>
          </p15:clr>
        </p15:guide>
        <p15:guide id="16" orient="horz" pos="2372" userDrawn="1">
          <p15:clr>
            <a:srgbClr val="A4A3A4"/>
          </p15:clr>
        </p15:guide>
        <p15:guide id="17" orient="horz" pos="2145" userDrawn="1">
          <p15:clr>
            <a:srgbClr val="A4A3A4"/>
          </p15:clr>
        </p15:guide>
        <p15:guide id="18" orient="horz" pos="5025" userDrawn="1">
          <p15:clr>
            <a:srgbClr val="A4A3A4"/>
          </p15:clr>
        </p15:guide>
        <p15:guide id="19" orient="horz" pos="5796" userDrawn="1">
          <p15:clr>
            <a:srgbClr val="A4A3A4"/>
          </p15:clr>
        </p15:guide>
        <p15:guide id="23" pos="4178" userDrawn="1">
          <p15:clr>
            <a:srgbClr val="A4A3A4"/>
          </p15:clr>
        </p15:guide>
        <p15:guide id="25" userDrawn="1">
          <p15:clr>
            <a:srgbClr val="A4A3A4"/>
          </p15:clr>
        </p15:guide>
        <p15:guide id="26" pos="2183" userDrawn="1">
          <p15:clr>
            <a:srgbClr val="A4A3A4"/>
          </p15:clr>
        </p15:guide>
        <p15:guide id="27" pos="4201"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464547"/>
    <a:srgbClr val="000000"/>
    <a:srgbClr val="414141"/>
    <a:srgbClr val="0084BA"/>
    <a:srgbClr val="9E9F9D"/>
    <a:srgbClr val="CDCDCD"/>
    <a:srgbClr val="0084BF"/>
    <a:srgbClr val="2B2C2B"/>
    <a:srgbClr val="006696"/>
    <a:srgbClr val="FFFFF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4924" autoAdjust="0"/>
    <p:restoredTop sz="94588" autoAdjust="0"/>
  </p:normalViewPr>
  <p:slideViewPr>
    <p:cSldViewPr snapToGrid="0">
      <p:cViewPr varScale="1">
        <p:scale>
          <a:sx n="73" d="100"/>
          <a:sy n="73" d="100"/>
        </p:scale>
        <p:origin x="2790" y="78"/>
      </p:cViewPr>
      <p:guideLst>
        <p:guide orient="horz" pos="943"/>
        <p:guide pos="572"/>
        <p:guide pos="28"/>
        <p:guide pos="2818"/>
        <p:guide pos="4269"/>
        <p:guide pos="2160"/>
        <p:guide pos="3748"/>
        <p:guide pos="1502"/>
        <p:guide orient="horz" pos="2372"/>
        <p:guide orient="horz" pos="2145"/>
        <p:guide orient="horz" pos="5025"/>
        <p:guide orient="horz" pos="5796"/>
        <p:guide pos="4178"/>
        <p:guide/>
        <p:guide pos="2183"/>
        <p:guide pos="4201"/>
      </p:guideLst>
    </p:cSldViewPr>
  </p:slideViewPr>
  <p:outlineViewPr>
    <p:cViewPr>
      <p:scale>
        <a:sx n="33" d="100"/>
        <a:sy n="33" d="100"/>
      </p:scale>
      <p:origin x="0" y="0"/>
    </p:cViewPr>
  </p:outlineViewPr>
  <p:notesTextViewPr>
    <p:cViewPr>
      <p:scale>
        <a:sx n="150" d="100"/>
        <a:sy n="150" d="100"/>
      </p:scale>
      <p:origin x="0" y="0"/>
    </p:cViewPr>
  </p:notesTextViewPr>
  <p:gridSpacing cx="45000" cy="450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oleObject" Target="file:///C:\Users\WW%20and%20YC\Dropbox\Research%20projects\2016.10%20HM_Treasury_WIF_Charter\Worksheets\YC%202016.11.29%20MASTER%20Summary%20of%20submissions%20to%20WIFC.xlsx" TargetMode="Externa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chartUserShapes" Target="../drawings/drawing1.xml"/></Relationships>
</file>

<file path=ppt/charts/_rels/chart10.xml.rels><?xml version="1.0" encoding="UTF-8" standalone="yes"?>
<Relationships xmlns="http://schemas.openxmlformats.org/package/2006/relationships"><Relationship Id="rId3" Type="http://schemas.openxmlformats.org/officeDocument/2006/relationships/oleObject" Target="file:///C:\Users\WW%20and%20YC\Dropbox\Research%20projects\2016.10%20HM_Treasury_WIF_Charter\Worksheets\YC%202016.11.29%20MASTER%20Summary%20of%20submissions%20to%20WIFC.xlsx" TargetMode="External"/><Relationship Id="rId2" Type="http://schemas.microsoft.com/office/2011/relationships/chartColorStyle" Target="colors8.xml"/><Relationship Id="rId1" Type="http://schemas.microsoft.com/office/2011/relationships/chartStyle" Target="style8.xml"/><Relationship Id="rId4" Type="http://schemas.openxmlformats.org/officeDocument/2006/relationships/chartUserShapes" Target="../drawings/drawing9.xml"/></Relationships>
</file>

<file path=ppt/charts/_rels/chart11.xml.rels><?xml version="1.0" encoding="UTF-8" standalone="yes"?>
<Relationships xmlns="http://schemas.openxmlformats.org/package/2006/relationships"><Relationship Id="rId1" Type="http://schemas.openxmlformats.org/officeDocument/2006/relationships/oleObject" Target="file:///C:\Users\WW%20and%20YC\Dropbox\Research%20projects\2016.10%20HM_Treasury_WIF_Charter\Worksheets\YC%202016.11.29%20MASTER%20Summary%20of%20submissions%20to%20WIFC.xlsx" TargetMode="External"/></Relationships>
</file>

<file path=ppt/charts/_rels/chart12.xml.rels><?xml version="1.0" encoding="UTF-8" standalone="yes"?>
<Relationships xmlns="http://schemas.openxmlformats.org/package/2006/relationships"><Relationship Id="rId3" Type="http://schemas.openxmlformats.org/officeDocument/2006/relationships/oleObject" Target="file:///C:\Users\WW%20and%20YC\Dropbox\Research%20projects\2016.10%20HM_Treasury_WIF_Charter\Worksheets\YC%202016.11.29%20MASTER%20Summary%20of%20submissions%20to%20WIFC.xlsx" TargetMode="External"/><Relationship Id="rId2" Type="http://schemas.microsoft.com/office/2011/relationships/chartColorStyle" Target="colors9.xml"/><Relationship Id="rId1" Type="http://schemas.microsoft.com/office/2011/relationships/chartStyle" Target="style9.xml"/><Relationship Id="rId4" Type="http://schemas.openxmlformats.org/officeDocument/2006/relationships/chartUserShapes" Target="../drawings/drawing10.xml"/></Relationships>
</file>

<file path=ppt/charts/_rels/chart13.xml.rels><?xml version="1.0" encoding="UTF-8" standalone="yes"?>
<Relationships xmlns="http://schemas.openxmlformats.org/package/2006/relationships"><Relationship Id="rId1" Type="http://schemas.openxmlformats.org/officeDocument/2006/relationships/oleObject" Target="file:///C:\Users\WW%20and%20YC\Dropbox\Research%20projects\2016.10%20HM_Treasury_WIF_Charter\Worksheets\YC%202016.11.29%20MASTER%20Summary%20of%20submissions%20to%20WIFC.xlsx" TargetMode="External"/></Relationships>
</file>

<file path=ppt/charts/_rels/chart14.xml.rels><?xml version="1.0" encoding="UTF-8" standalone="yes"?>
<Relationships xmlns="http://schemas.openxmlformats.org/package/2006/relationships"><Relationship Id="rId3" Type="http://schemas.openxmlformats.org/officeDocument/2006/relationships/oleObject" Target="file:///C:\Users\WW%20and%20YC\Dropbox\Research%20projects\2016.10%20HM_Treasury_WIF_Charter\Worksheets\YC%202016.11.29%20MASTER%20Summary%20of%20submissions%20to%20WIFC.xlsx" TargetMode="External"/><Relationship Id="rId2" Type="http://schemas.microsoft.com/office/2011/relationships/chartColorStyle" Target="colors10.xml"/><Relationship Id="rId1" Type="http://schemas.microsoft.com/office/2011/relationships/chartStyle" Target="style10.xml"/><Relationship Id="rId4" Type="http://schemas.openxmlformats.org/officeDocument/2006/relationships/chartUserShapes" Target="../drawings/drawing11.xml"/></Relationships>
</file>

<file path=ppt/charts/_rels/chart15.xml.rels><?xml version="1.0" encoding="UTF-8" standalone="yes"?>
<Relationships xmlns="http://schemas.openxmlformats.org/package/2006/relationships"><Relationship Id="rId3" Type="http://schemas.openxmlformats.org/officeDocument/2006/relationships/oleObject" Target="file:///C:\Users\WW%20and%20YC\Dropbox\Research%20projects\2016.10%20HM_Treasury_WIF_Charter\Worksheets\YC%202016.11.29%20MASTER%20Summary%20of%20submissions%20to%20WIFC.xlsx" TargetMode="External"/><Relationship Id="rId2" Type="http://schemas.microsoft.com/office/2011/relationships/chartColorStyle" Target="colors11.xml"/><Relationship Id="rId1" Type="http://schemas.microsoft.com/office/2011/relationships/chartStyle" Target="style11.xml"/><Relationship Id="rId4" Type="http://schemas.openxmlformats.org/officeDocument/2006/relationships/chartUserShapes" Target="../drawings/drawing12.xml"/></Relationships>
</file>

<file path=ppt/charts/_rels/chart16.xml.rels><?xml version="1.0" encoding="UTF-8" standalone="yes"?>
<Relationships xmlns="http://schemas.openxmlformats.org/package/2006/relationships"><Relationship Id="rId3" Type="http://schemas.openxmlformats.org/officeDocument/2006/relationships/oleObject" Target="file:///C:\Users\WW%20and%20YC\Dropbox\Research%20projects\2016.10%20HM_Treasury_WIF_Charter\Worksheets\YC%202016.11.29%20MASTER%20Summary%20of%20submissions%20to%20WIFC.xlsx" TargetMode="External"/><Relationship Id="rId2" Type="http://schemas.microsoft.com/office/2011/relationships/chartColorStyle" Target="colors12.xml"/><Relationship Id="rId1" Type="http://schemas.microsoft.com/office/2011/relationships/chartStyle" Target="style12.xml"/></Relationships>
</file>

<file path=ppt/charts/_rels/chart17.xml.rels><?xml version="1.0" encoding="UTF-8" standalone="yes"?>
<Relationships xmlns="http://schemas.openxmlformats.org/package/2006/relationships"><Relationship Id="rId3" Type="http://schemas.openxmlformats.org/officeDocument/2006/relationships/oleObject" Target="file:///C:\Users\Laurence%20Bax\Documents\New%20Financial\Dropbox\Research%20projects\2016.10%20HM_Treasury_WIF_Charter\Worksheets\YC%202016.11.29%20MASTER%20Summary%20of%20submissions%20to%20WIFC.xlsx" TargetMode="External"/><Relationship Id="rId2" Type="http://schemas.microsoft.com/office/2011/relationships/chartColorStyle" Target="colors13.xml"/><Relationship Id="rId1" Type="http://schemas.microsoft.com/office/2011/relationships/chartStyle" Target="style13.xml"/></Relationships>
</file>

<file path=ppt/charts/_rels/chart18.xml.rels><?xml version="1.0" encoding="UTF-8" standalone="yes"?>
<Relationships xmlns="http://schemas.openxmlformats.org/package/2006/relationships"><Relationship Id="rId3" Type="http://schemas.openxmlformats.org/officeDocument/2006/relationships/oleObject" Target="file:///C:\Users\Laurence%20Bax\Documents\New%20Financial\Dropbox\Research%20projects\2016.10%20HM_Treasury_WIF_Charter\Worksheets\YC%202016.11.29%20MASTER%20Summary%20of%20submissions%20to%20WIFC.xlsx" TargetMode="External"/><Relationship Id="rId2" Type="http://schemas.microsoft.com/office/2011/relationships/chartColorStyle" Target="colors14.xml"/><Relationship Id="rId1" Type="http://schemas.microsoft.com/office/2011/relationships/chartStyle" Target="style14.xml"/></Relationships>
</file>

<file path=ppt/charts/_rels/chart2.xml.rels><?xml version="1.0" encoding="UTF-8" standalone="yes"?>
<Relationships xmlns="http://schemas.openxmlformats.org/package/2006/relationships"><Relationship Id="rId3" Type="http://schemas.openxmlformats.org/officeDocument/2006/relationships/oleObject" Target="file:///C:\Users\WW%20and%20YC\Dropbox\Research%20projects\2016.10%20HM_Treasury_WIF_Charter\Worksheets\YC%202016.11.29%20MASTER%20Summary%20of%20submissions%20to%20WIFC.xlsx" TargetMode="Externa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chartUserShapes" Target="../drawings/drawing2.xml"/></Relationships>
</file>

<file path=ppt/charts/_rels/chart3.xml.rels><?xml version="1.0" encoding="UTF-8" standalone="yes"?>
<Relationships xmlns="http://schemas.openxmlformats.org/package/2006/relationships"><Relationship Id="rId3" Type="http://schemas.openxmlformats.org/officeDocument/2006/relationships/oleObject" Target="file:///C:\Users\WW%20and%20YC\Dropbox\Research%20projects\2016.10%20HM_Treasury_WIF_Charter\Worksheets\2016.11.29%20MASTER%20Summary%20of%20submissions%20to%20WIFC.xlsx" TargetMode="External"/><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chartUserShapes" Target="../drawings/drawing3.xml"/></Relationships>
</file>

<file path=ppt/charts/_rels/chart4.xml.rels><?xml version="1.0" encoding="UTF-8" standalone="yes"?>
<Relationships xmlns="http://schemas.openxmlformats.org/package/2006/relationships"><Relationship Id="rId1" Type="http://schemas.openxmlformats.org/officeDocument/2006/relationships/oleObject" Target="file:///C:\Users\WW%20and%20YC\Dropbox\Research%20projects\2016.10%20HM_Treasury_WIF_Charter\Charts\New%20charts%20to%20sync.xlsx" TargetMode="External"/></Relationships>
</file>

<file path=ppt/charts/_rels/chart5.xml.rels><?xml version="1.0" encoding="UTF-8" standalone="yes"?>
<Relationships xmlns="http://schemas.openxmlformats.org/package/2006/relationships"><Relationship Id="rId3" Type="http://schemas.openxmlformats.org/officeDocument/2006/relationships/oleObject" Target="file:///C:\Users\WW%20and%20YC\Dropbox\Research%20projects\2016.10%20HM_Treasury_WIF_Charter\Worksheets\YC%202016.11.29%20MASTER%20Summary%20of%20submissions%20to%20WIFC.xlsx" TargetMode="External"/><Relationship Id="rId2" Type="http://schemas.microsoft.com/office/2011/relationships/chartColorStyle" Target="colors4.xml"/><Relationship Id="rId1" Type="http://schemas.microsoft.com/office/2011/relationships/chartStyle" Target="style4.xml"/><Relationship Id="rId4" Type="http://schemas.openxmlformats.org/officeDocument/2006/relationships/chartUserShapes" Target="../drawings/drawing4.xml"/></Relationships>
</file>

<file path=ppt/charts/_rels/chart6.xml.rels><?xml version="1.0" encoding="UTF-8" standalone="yes"?>
<Relationships xmlns="http://schemas.openxmlformats.org/package/2006/relationships"><Relationship Id="rId3" Type="http://schemas.openxmlformats.org/officeDocument/2006/relationships/oleObject" Target="file:///C:\Users\WW%20and%20YC\Dropbox\Research%20projects\2016.10%20HM_Treasury_WIF_Charter\Worksheets\YC%202016.11.29%20MASTER%20Summary%20of%20submissions%20to%20WIFC.xlsx" TargetMode="External"/><Relationship Id="rId2" Type="http://schemas.microsoft.com/office/2011/relationships/chartColorStyle" Target="colors5.xml"/><Relationship Id="rId1" Type="http://schemas.microsoft.com/office/2011/relationships/chartStyle" Target="style5.xml"/><Relationship Id="rId4" Type="http://schemas.openxmlformats.org/officeDocument/2006/relationships/chartUserShapes" Target="../drawings/drawing5.xml"/></Relationships>
</file>

<file path=ppt/charts/_rels/chart7.xml.rels><?xml version="1.0" encoding="UTF-8" standalone="yes"?>
<Relationships xmlns="http://schemas.openxmlformats.org/package/2006/relationships"><Relationship Id="rId3" Type="http://schemas.openxmlformats.org/officeDocument/2006/relationships/oleObject" Target="file:///C:\Users\WW%20and%20YC\Dropbox\Research%20projects\2016.10%20HM_Treasury_WIF_Charter\Worksheets\YC%202016.11.29%20MASTER%20Summary%20of%20submissions%20to%20WIFC.xlsx" TargetMode="External"/><Relationship Id="rId2" Type="http://schemas.microsoft.com/office/2011/relationships/chartColorStyle" Target="colors6.xml"/><Relationship Id="rId1" Type="http://schemas.microsoft.com/office/2011/relationships/chartStyle" Target="style6.xml"/><Relationship Id="rId4" Type="http://schemas.openxmlformats.org/officeDocument/2006/relationships/chartUserShapes" Target="../drawings/drawing6.xml"/></Relationships>
</file>

<file path=ppt/charts/_rels/chart8.xml.rels><?xml version="1.0" encoding="UTF-8" standalone="yes"?>
<Relationships xmlns="http://schemas.openxmlformats.org/package/2006/relationships"><Relationship Id="rId3" Type="http://schemas.openxmlformats.org/officeDocument/2006/relationships/oleObject" Target="file:///C:\Users\WW%20and%20YC\Dropbox\Research%20projects\2016.10%20HM_Treasury_WIF_Charter\Worksheets\YC%202016.11.29%20MASTER%20Summary%20of%20submissions%20to%20WIFC.xlsx" TargetMode="External"/><Relationship Id="rId2" Type="http://schemas.microsoft.com/office/2011/relationships/chartColorStyle" Target="colors7.xml"/><Relationship Id="rId1" Type="http://schemas.microsoft.com/office/2011/relationships/chartStyle" Target="style7.xml"/><Relationship Id="rId4" Type="http://schemas.openxmlformats.org/officeDocument/2006/relationships/chartUserShapes" Target="../drawings/drawing7.xml"/></Relationships>
</file>

<file path=ppt/charts/_rels/chart9.xml.rels><?xml version="1.0" encoding="UTF-8" standalone="yes"?>
<Relationships xmlns="http://schemas.openxmlformats.org/package/2006/relationships"><Relationship Id="rId2" Type="http://schemas.openxmlformats.org/officeDocument/2006/relationships/chartUserShapes" Target="../drawings/drawing8.xml"/><Relationship Id="rId1" Type="http://schemas.openxmlformats.org/officeDocument/2006/relationships/oleObject" Target="file:///C:\Users\WW%20and%20YC\Dropbox\Research%20projects\2016.10%20HM_Treasury_WIF_Charter\Worksheets\YC%202016.11.29%20MASTER%20Summary%20of%20submissions%20to%20WIFC.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9284259259259263E-2"/>
          <c:y val="0.15657380952380953"/>
          <c:w val="0.90013703703703707"/>
          <c:h val="0.68450396825396831"/>
        </c:manualLayout>
      </c:layout>
      <c:barChart>
        <c:barDir val="col"/>
        <c:grouping val="clustered"/>
        <c:varyColors val="0"/>
        <c:ser>
          <c:idx val="0"/>
          <c:order val="0"/>
          <c:tx>
            <c:strRef>
              <c:f>Charts!$I$822</c:f>
              <c:strCache>
                <c:ptCount val="1"/>
                <c:pt idx="0">
                  <c:v>Today</c:v>
                </c:pt>
              </c:strCache>
            </c:strRef>
          </c:tx>
          <c:spPr>
            <a:solidFill>
              <a:schemeClr val="bg1">
                <a:lumMod val="75000"/>
              </a:schemeClr>
            </a:solidFill>
            <a:ln>
              <a:noFill/>
            </a:ln>
            <a:effectLst/>
          </c:spPr>
          <c:invertIfNegative val="0"/>
          <c:dPt>
            <c:idx val="3"/>
            <c:invertIfNegative val="0"/>
            <c:bubble3D val="0"/>
            <c:spPr>
              <a:solidFill>
                <a:schemeClr val="bg1">
                  <a:lumMod val="75000"/>
                </a:schemeClr>
              </a:solidFill>
              <a:ln>
                <a:noFill/>
              </a:ln>
              <a:effectLst/>
            </c:spPr>
            <c:extLst xmlns:c16r2="http://schemas.microsoft.com/office/drawing/2015/06/chart">
              <c:ext xmlns:c16="http://schemas.microsoft.com/office/drawing/2014/chart" uri="{C3380CC4-5D6E-409C-BE32-E72D297353CC}">
                <c16:uniqueId val="{00000001-DFDB-4FA8-B3EE-9E608CB43FCE}"/>
              </c:ext>
            </c:extLst>
          </c:dPt>
          <c:dPt>
            <c:idx val="9"/>
            <c:invertIfNegative val="0"/>
            <c:bubble3D val="0"/>
            <c:spPr>
              <a:solidFill>
                <a:schemeClr val="bg1">
                  <a:lumMod val="75000"/>
                </a:schemeClr>
              </a:solidFill>
              <a:ln>
                <a:noFill/>
              </a:ln>
              <a:effectLst/>
            </c:spPr>
            <c:extLst xmlns:c16r2="http://schemas.microsoft.com/office/drawing/2015/06/chart">
              <c:ext xmlns:c16="http://schemas.microsoft.com/office/drawing/2014/chart" uri="{C3380CC4-5D6E-409C-BE32-E72D297353CC}">
                <c16:uniqueId val="{00000003-DFDB-4FA8-B3EE-9E608CB43FCE}"/>
              </c:ext>
            </c:extLst>
          </c:dPt>
          <c:cat>
            <c:strRef>
              <c:f>Charts!$H$823:$H$832</c:f>
              <c:strCache>
                <c:ptCount val="10"/>
                <c:pt idx="0">
                  <c:v>&lt;15</c:v>
                </c:pt>
                <c:pt idx="1">
                  <c:v>15-19</c:v>
                </c:pt>
                <c:pt idx="2">
                  <c:v>20-24</c:v>
                </c:pt>
                <c:pt idx="3">
                  <c:v>25-29</c:v>
                </c:pt>
                <c:pt idx="4">
                  <c:v>30-34</c:v>
                </c:pt>
                <c:pt idx="5">
                  <c:v>35-39</c:v>
                </c:pt>
                <c:pt idx="6">
                  <c:v>40-44</c:v>
                </c:pt>
                <c:pt idx="7">
                  <c:v>45-49</c:v>
                </c:pt>
                <c:pt idx="8">
                  <c:v>=50</c:v>
                </c:pt>
                <c:pt idx="9">
                  <c:v>50&lt;</c:v>
                </c:pt>
              </c:strCache>
            </c:strRef>
          </c:cat>
          <c:val>
            <c:numRef>
              <c:f>Charts!$I$823:$I$832</c:f>
              <c:numCache>
                <c:formatCode>General</c:formatCode>
                <c:ptCount val="10"/>
                <c:pt idx="0">
                  <c:v>1</c:v>
                </c:pt>
                <c:pt idx="1">
                  <c:v>8</c:v>
                </c:pt>
                <c:pt idx="2">
                  <c:v>12</c:v>
                </c:pt>
                <c:pt idx="3">
                  <c:v>13</c:v>
                </c:pt>
                <c:pt idx="4">
                  <c:v>10</c:v>
                </c:pt>
                <c:pt idx="5">
                  <c:v>9</c:v>
                </c:pt>
                <c:pt idx="6">
                  <c:v>5</c:v>
                </c:pt>
                <c:pt idx="7">
                  <c:v>3</c:v>
                </c:pt>
                <c:pt idx="8">
                  <c:v>3</c:v>
                </c:pt>
                <c:pt idx="9">
                  <c:v>7</c:v>
                </c:pt>
              </c:numCache>
            </c:numRef>
          </c:val>
          <c:extLst xmlns:c16r2="http://schemas.microsoft.com/office/drawing/2015/06/chart">
            <c:ext xmlns:c16="http://schemas.microsoft.com/office/drawing/2014/chart" uri="{C3380CC4-5D6E-409C-BE32-E72D297353CC}">
              <c16:uniqueId val="{00000004-DFDB-4FA8-B3EE-9E608CB43FCE}"/>
            </c:ext>
          </c:extLst>
        </c:ser>
        <c:ser>
          <c:idx val="1"/>
          <c:order val="1"/>
          <c:tx>
            <c:strRef>
              <c:f>Charts!$J$822</c:f>
              <c:strCache>
                <c:ptCount val="1"/>
                <c:pt idx="0">
                  <c:v>Target</c:v>
                </c:pt>
              </c:strCache>
            </c:strRef>
          </c:tx>
          <c:spPr>
            <a:solidFill>
              <a:srgbClr val="0084BA"/>
            </a:solidFill>
            <a:ln>
              <a:noFill/>
            </a:ln>
            <a:effectLst/>
          </c:spPr>
          <c:invertIfNegative val="0"/>
          <c:cat>
            <c:strRef>
              <c:f>Charts!$H$823:$H$832</c:f>
              <c:strCache>
                <c:ptCount val="10"/>
                <c:pt idx="0">
                  <c:v>&lt;15</c:v>
                </c:pt>
                <c:pt idx="1">
                  <c:v>15-19</c:v>
                </c:pt>
                <c:pt idx="2">
                  <c:v>20-24</c:v>
                </c:pt>
                <c:pt idx="3">
                  <c:v>25-29</c:v>
                </c:pt>
                <c:pt idx="4">
                  <c:v>30-34</c:v>
                </c:pt>
                <c:pt idx="5">
                  <c:v>35-39</c:v>
                </c:pt>
                <c:pt idx="6">
                  <c:v>40-44</c:v>
                </c:pt>
                <c:pt idx="7">
                  <c:v>45-49</c:v>
                </c:pt>
                <c:pt idx="8">
                  <c:v>=50</c:v>
                </c:pt>
                <c:pt idx="9">
                  <c:v>50&lt;</c:v>
                </c:pt>
              </c:strCache>
            </c:strRef>
          </c:cat>
          <c:val>
            <c:numRef>
              <c:f>Charts!$J$823:$J$832</c:f>
              <c:numCache>
                <c:formatCode>General</c:formatCode>
                <c:ptCount val="10"/>
                <c:pt idx="0">
                  <c:v>0</c:v>
                </c:pt>
                <c:pt idx="1">
                  <c:v>0</c:v>
                </c:pt>
                <c:pt idx="2">
                  <c:v>1</c:v>
                </c:pt>
                <c:pt idx="3">
                  <c:v>6</c:v>
                </c:pt>
                <c:pt idx="4">
                  <c:v>27</c:v>
                </c:pt>
                <c:pt idx="5">
                  <c:v>4</c:v>
                </c:pt>
                <c:pt idx="6">
                  <c:v>11</c:v>
                </c:pt>
                <c:pt idx="7">
                  <c:v>4</c:v>
                </c:pt>
                <c:pt idx="8">
                  <c:v>12</c:v>
                </c:pt>
                <c:pt idx="9">
                  <c:v>3</c:v>
                </c:pt>
              </c:numCache>
            </c:numRef>
          </c:val>
          <c:extLst xmlns:c16r2="http://schemas.microsoft.com/office/drawing/2015/06/chart">
            <c:ext xmlns:c16="http://schemas.microsoft.com/office/drawing/2014/chart" uri="{C3380CC4-5D6E-409C-BE32-E72D297353CC}">
              <c16:uniqueId val="{00000005-DFDB-4FA8-B3EE-9E608CB43FCE}"/>
            </c:ext>
          </c:extLst>
        </c:ser>
        <c:dLbls>
          <c:showLegendKey val="0"/>
          <c:showVal val="0"/>
          <c:showCatName val="0"/>
          <c:showSerName val="0"/>
          <c:showPercent val="0"/>
          <c:showBubbleSize val="0"/>
        </c:dLbls>
        <c:gapWidth val="100"/>
        <c:axId val="323073824"/>
        <c:axId val="323074216"/>
      </c:barChart>
      <c:catAx>
        <c:axId val="323073824"/>
        <c:scaling>
          <c:orientation val="minMax"/>
        </c:scaling>
        <c:delete val="0"/>
        <c:axPos val="b"/>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GB" sz="800">
                    <a:solidFill>
                      <a:schemeClr val="tx1">
                        <a:lumMod val="75000"/>
                        <a:lumOff val="25000"/>
                      </a:schemeClr>
                    </a:solidFill>
                  </a:rPr>
                  <a:t>Female representation in senior</a:t>
                </a:r>
                <a:r>
                  <a:rPr lang="en-GB" sz="800" baseline="0">
                    <a:solidFill>
                      <a:schemeClr val="tx1">
                        <a:lumMod val="75000"/>
                        <a:lumOff val="25000"/>
                      </a:schemeClr>
                    </a:solidFill>
                  </a:rPr>
                  <a:t> management, %</a:t>
                </a:r>
                <a:endParaRPr lang="en-GB" sz="800">
                  <a:solidFill>
                    <a:schemeClr val="tx1">
                      <a:lumMod val="75000"/>
                      <a:lumOff val="25000"/>
                    </a:schemeClr>
                  </a:solidFill>
                </a:endParaRPr>
              </a:p>
            </c:rich>
          </c:tx>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out"/>
        <c:minorTickMark val="none"/>
        <c:tickLblPos val="nextTo"/>
        <c:spPr>
          <a:noFill/>
          <a:ln w="6350" cap="flat" cmpd="sng" algn="ctr">
            <a:solidFill>
              <a:srgbClr val="898989"/>
            </a:solidFill>
            <a:round/>
          </a:ln>
          <a:effectLst/>
        </c:spPr>
        <c:txPr>
          <a:bodyPr rot="0" spcFirstLastPara="1" vertOverflow="ellipsis" wrap="square" anchor="ctr" anchorCtr="1"/>
          <a:lstStyle/>
          <a:p>
            <a:pPr>
              <a:defRPr sz="800" b="0" i="0" u="none" strike="noStrike" kern="1200" baseline="0">
                <a:solidFill>
                  <a:schemeClr val="tx1">
                    <a:lumMod val="75000"/>
                    <a:lumOff val="25000"/>
                  </a:schemeClr>
                </a:solidFill>
                <a:latin typeface="+mn-lt"/>
                <a:ea typeface="+mn-ea"/>
                <a:cs typeface="+mn-cs"/>
              </a:defRPr>
            </a:pPr>
            <a:endParaRPr lang="en-US"/>
          </a:p>
        </c:txPr>
        <c:crossAx val="323074216"/>
        <c:crosses val="autoZero"/>
        <c:auto val="1"/>
        <c:lblAlgn val="ctr"/>
        <c:lblOffset val="100"/>
        <c:noMultiLvlLbl val="0"/>
      </c:catAx>
      <c:valAx>
        <c:axId val="323074216"/>
        <c:scaling>
          <c:orientation val="minMax"/>
        </c:scaling>
        <c:delete val="0"/>
        <c:axPos val="l"/>
        <c:majorGridlines>
          <c:spPr>
            <a:ln w="6350" cap="flat" cmpd="sng" algn="ctr">
              <a:solidFill>
                <a:schemeClr val="bg1">
                  <a:lumMod val="85000"/>
                </a:schemeClr>
              </a:solidFill>
              <a:prstDash val="sysDash"/>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GB" sz="800">
                    <a:solidFill>
                      <a:schemeClr val="tx1">
                        <a:lumMod val="75000"/>
                        <a:lumOff val="25000"/>
                      </a:schemeClr>
                    </a:solidFill>
                  </a:rPr>
                  <a:t>Number of firms</a:t>
                </a:r>
              </a:p>
            </c:rich>
          </c:tx>
          <c:layout>
            <c:manualLayout>
              <c:xMode val="edge"/>
              <c:yMode val="edge"/>
              <c:x val="1.1209567901234568E-2"/>
              <c:y val="0.2957265873015873"/>
            </c:manualLayout>
          </c:layout>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0"/>
        <c:majorTickMark val="out"/>
        <c:minorTickMark val="none"/>
        <c:tickLblPos val="nextTo"/>
        <c:spPr>
          <a:noFill/>
          <a:ln>
            <a:noFill/>
          </a:ln>
          <a:effectLst/>
        </c:spPr>
        <c:txPr>
          <a:bodyPr rot="-60000000" spcFirstLastPara="1" vertOverflow="ellipsis" vert="horz" wrap="square" anchor="ctr" anchorCtr="1"/>
          <a:lstStyle/>
          <a:p>
            <a:pPr>
              <a:defRPr sz="800" b="0" i="0" u="none" strike="noStrike" kern="1200" baseline="0">
                <a:solidFill>
                  <a:schemeClr val="tx1">
                    <a:lumMod val="75000"/>
                    <a:lumOff val="25000"/>
                  </a:schemeClr>
                </a:solidFill>
                <a:latin typeface="+mn-lt"/>
                <a:ea typeface="+mn-ea"/>
                <a:cs typeface="+mn-cs"/>
              </a:defRPr>
            </a:pPr>
            <a:endParaRPr lang="en-US"/>
          </a:p>
        </c:txPr>
        <c:crossAx val="323073824"/>
        <c:crosses val="autoZero"/>
        <c:crossBetween val="between"/>
      </c:valAx>
      <c:spPr>
        <a:noFill/>
        <a:ln>
          <a:noFill/>
        </a:ln>
        <a:effectLst/>
      </c:spPr>
    </c:plotArea>
    <c:legend>
      <c:legendPos val="tr"/>
      <c:layout>
        <c:manualLayout>
          <c:xMode val="edge"/>
          <c:yMode val="edge"/>
          <c:x val="0.90871975308641972"/>
          <c:y val="1.3787301587301581E-2"/>
          <c:w val="7.0033333333333336E-2"/>
          <c:h val="0.15791666666666668"/>
        </c:manualLayout>
      </c:layout>
      <c:overlay val="1"/>
      <c:spPr>
        <a:noFill/>
        <a:ln>
          <a:noFill/>
        </a:ln>
        <a:effectLst/>
      </c:spPr>
      <c:txPr>
        <a:bodyPr rot="0" spcFirstLastPara="1" vertOverflow="ellipsis" vert="horz" wrap="square" anchor="ctr" anchorCtr="1"/>
        <a:lstStyle/>
        <a:p>
          <a:pPr>
            <a:defRPr sz="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solidFill>
      <a:schemeClr val="bg1"/>
    </a:solidFill>
    <a:ln w="9525" cap="flat" cmpd="sng" algn="ctr">
      <a:noFill/>
      <a:round/>
    </a:ln>
    <a:effectLst/>
  </c:spPr>
  <c:txPr>
    <a:bodyPr/>
    <a:lstStyle/>
    <a:p>
      <a:pPr>
        <a:defRPr/>
      </a:pPr>
      <a:endParaRPr lang="en-US"/>
    </a:p>
  </c:txPr>
  <c:externalData r:id="rId3">
    <c:autoUpdate val="0"/>
  </c:externalData>
  <c:userShapes r:id="rId4"/>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2333333333333299E-2"/>
          <c:y val="5.074047619047619E-2"/>
          <c:w val="0.915333333333333"/>
          <c:h val="0.74524880952380945"/>
        </c:manualLayout>
      </c:layout>
      <c:barChart>
        <c:barDir val="bar"/>
        <c:grouping val="clustered"/>
        <c:varyColors val="0"/>
        <c:ser>
          <c:idx val="0"/>
          <c:order val="0"/>
          <c:tx>
            <c:strRef>
              <c:f>Charts!$I$63</c:f>
              <c:strCache>
                <c:ptCount val="1"/>
                <c:pt idx="0">
                  <c:v>%</c:v>
                </c:pt>
              </c:strCache>
            </c:strRef>
          </c:tx>
          <c:spPr>
            <a:solidFill>
              <a:schemeClr val="bg1">
                <a:lumMod val="75000"/>
              </a:schemeClr>
            </a:solidFill>
            <a:ln>
              <a:noFill/>
            </a:ln>
            <a:effectLst/>
          </c:spPr>
          <c:invertIfNegative val="0"/>
          <c:dPt>
            <c:idx val="3"/>
            <c:invertIfNegative val="0"/>
            <c:bubble3D val="0"/>
            <c:spPr>
              <a:solidFill>
                <a:schemeClr val="bg1">
                  <a:lumMod val="75000"/>
                </a:schemeClr>
              </a:solidFill>
              <a:ln>
                <a:noFill/>
              </a:ln>
              <a:effectLst/>
            </c:spPr>
            <c:extLst xmlns:c16r2="http://schemas.microsoft.com/office/drawing/2015/06/chart">
              <c:ext xmlns:c16="http://schemas.microsoft.com/office/drawing/2014/chart" uri="{C3380CC4-5D6E-409C-BE32-E72D297353CC}">
                <c16:uniqueId val="{00000001-5B05-4C79-8988-AE93DD12085A}"/>
              </c:ext>
            </c:extLst>
          </c:dPt>
          <c:dPt>
            <c:idx val="9"/>
            <c:invertIfNegative val="0"/>
            <c:bubble3D val="0"/>
            <c:spPr>
              <a:solidFill>
                <a:schemeClr val="bg1">
                  <a:lumMod val="75000"/>
                </a:schemeClr>
              </a:solidFill>
              <a:ln>
                <a:noFill/>
              </a:ln>
              <a:effectLst/>
            </c:spPr>
            <c:extLst xmlns:c16r2="http://schemas.microsoft.com/office/drawing/2015/06/chart">
              <c:ext xmlns:c16="http://schemas.microsoft.com/office/drawing/2014/chart" uri="{C3380CC4-5D6E-409C-BE32-E72D297353CC}">
                <c16:uniqueId val="{00000003-5B05-4C79-8988-AE93DD12085A}"/>
              </c:ext>
            </c:extLst>
          </c:dPt>
          <c:dLbls>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rgbClr val="0084BA"/>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Charts!$H$64:$H$68</c:f>
              <c:strCache>
                <c:ptCount val="5"/>
                <c:pt idx="0">
                  <c:v>Exco-2 and above</c:v>
                </c:pt>
                <c:pt idx="1">
                  <c:v>Exco-1 and above</c:v>
                </c:pt>
                <c:pt idx="2">
                  <c:v>Exco and above</c:v>
                </c:pt>
                <c:pt idx="3">
                  <c:v>Other</c:v>
                </c:pt>
                <c:pt idx="4">
                  <c:v>Board</c:v>
                </c:pt>
              </c:strCache>
            </c:strRef>
          </c:cat>
          <c:val>
            <c:numRef>
              <c:f>Charts!$I$64:$I$68</c:f>
              <c:numCache>
                <c:formatCode>0%</c:formatCode>
                <c:ptCount val="5"/>
                <c:pt idx="0">
                  <c:v>0.41176470588235292</c:v>
                </c:pt>
                <c:pt idx="1">
                  <c:v>0.26470588235294118</c:v>
                </c:pt>
                <c:pt idx="2">
                  <c:v>0.17647058823529413</c:v>
                </c:pt>
                <c:pt idx="3">
                  <c:v>0.11764705882352941</c:v>
                </c:pt>
                <c:pt idx="4">
                  <c:v>2.9411764705882353E-2</c:v>
                </c:pt>
              </c:numCache>
            </c:numRef>
          </c:val>
          <c:extLst xmlns:c16r2="http://schemas.microsoft.com/office/drawing/2015/06/chart">
            <c:ext xmlns:c16="http://schemas.microsoft.com/office/drawing/2014/chart" uri="{C3380CC4-5D6E-409C-BE32-E72D297353CC}">
              <c16:uniqueId val="{00000004-5B05-4C79-8988-AE93DD12085A}"/>
            </c:ext>
          </c:extLst>
        </c:ser>
        <c:dLbls>
          <c:showLegendKey val="0"/>
          <c:showVal val="0"/>
          <c:showCatName val="0"/>
          <c:showSerName val="0"/>
          <c:showPercent val="0"/>
          <c:showBubbleSize val="0"/>
        </c:dLbls>
        <c:gapWidth val="50"/>
        <c:axId val="287381792"/>
        <c:axId val="287382184"/>
      </c:barChart>
      <c:catAx>
        <c:axId val="287381792"/>
        <c:scaling>
          <c:orientation val="minMax"/>
        </c:scaling>
        <c:delete val="0"/>
        <c:axPos val="l"/>
        <c:numFmt formatCode="General" sourceLinked="1"/>
        <c:majorTickMark val="out"/>
        <c:minorTickMark val="none"/>
        <c:tickLblPos val="nextTo"/>
        <c:spPr>
          <a:noFill/>
          <a:ln w="6350" cap="flat" cmpd="sng" algn="ctr">
            <a:solidFill>
              <a:srgbClr val="898989"/>
            </a:solidFill>
            <a:round/>
          </a:ln>
          <a:effectLst/>
        </c:spPr>
        <c:txPr>
          <a:bodyPr rot="0" spcFirstLastPara="1" vertOverflow="ellipsis" wrap="square" anchor="ctr" anchorCtr="1"/>
          <a:lstStyle/>
          <a:p>
            <a:pPr>
              <a:defRPr sz="800" b="0" i="0" u="none" strike="noStrike" kern="1200" baseline="0">
                <a:solidFill>
                  <a:schemeClr val="tx1">
                    <a:lumMod val="75000"/>
                    <a:lumOff val="25000"/>
                  </a:schemeClr>
                </a:solidFill>
                <a:latin typeface="+mn-lt"/>
                <a:ea typeface="+mn-ea"/>
                <a:cs typeface="+mn-cs"/>
              </a:defRPr>
            </a:pPr>
            <a:endParaRPr lang="en-US"/>
          </a:p>
        </c:txPr>
        <c:crossAx val="287382184"/>
        <c:crosses val="autoZero"/>
        <c:auto val="1"/>
        <c:lblAlgn val="ctr"/>
        <c:lblOffset val="100"/>
        <c:noMultiLvlLbl val="0"/>
      </c:catAx>
      <c:valAx>
        <c:axId val="287382184"/>
        <c:scaling>
          <c:orientation val="minMax"/>
        </c:scaling>
        <c:delete val="1"/>
        <c:axPos val="b"/>
        <c:majorGridlines>
          <c:spPr>
            <a:ln w="6350" cap="flat" cmpd="sng" algn="ctr">
              <a:solidFill>
                <a:schemeClr val="bg1">
                  <a:lumMod val="85000"/>
                </a:schemeClr>
              </a:solidFill>
              <a:prstDash val="sysDash"/>
              <a:round/>
            </a:ln>
            <a:effectLst/>
          </c:spPr>
        </c:majorGridlines>
        <c:numFmt formatCode="General" sourceLinked="0"/>
        <c:majorTickMark val="out"/>
        <c:minorTickMark val="none"/>
        <c:tickLblPos val="nextTo"/>
        <c:crossAx val="287381792"/>
        <c:crosses val="autoZero"/>
        <c:crossBetween val="between"/>
        <c:majorUnit val="0.1"/>
      </c:valAx>
      <c:spPr>
        <a:noFill/>
        <a:ln>
          <a:noFill/>
        </a:ln>
        <a:effectLst/>
      </c:spPr>
    </c:plotArea>
    <c:plotVisOnly val="1"/>
    <c:dispBlanksAs val="gap"/>
    <c:showDLblsOverMax val="0"/>
  </c:chart>
  <c:spPr>
    <a:solidFill>
      <a:schemeClr val="bg1"/>
    </a:solidFill>
    <a:ln w="9525" cap="flat" cmpd="sng" algn="ctr">
      <a:noFill/>
      <a:round/>
    </a:ln>
    <a:effectLst/>
  </c:spPr>
  <c:txPr>
    <a:bodyPr/>
    <a:lstStyle/>
    <a:p>
      <a:pPr>
        <a:defRPr/>
      </a:pPr>
      <a:endParaRPr lang="en-US"/>
    </a:p>
  </c:txPr>
  <c:externalData r:id="rId3">
    <c:autoUpdate val="0"/>
  </c:externalData>
  <c:userShapes r:id="rId4"/>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manualLayout>
          <c:layoutTarget val="inner"/>
          <c:xMode val="edge"/>
          <c:yMode val="edge"/>
          <c:x val="0.16873541667587916"/>
          <c:y val="0.1727363084849996"/>
          <c:w val="0.67494305555555556"/>
          <c:h val="0.67494305555555556"/>
        </c:manualLayout>
      </c:layout>
      <c:pieChart>
        <c:varyColors val="1"/>
        <c:ser>
          <c:idx val="0"/>
          <c:order val="0"/>
          <c:tx>
            <c:strRef>
              <c:f>Charts!$I$46</c:f>
              <c:strCache>
                <c:ptCount val="1"/>
                <c:pt idx="0">
                  <c:v>Data</c:v>
                </c:pt>
              </c:strCache>
            </c:strRef>
          </c:tx>
          <c:spPr>
            <a:ln>
              <a:solidFill>
                <a:schemeClr val="bg1"/>
              </a:solidFill>
            </a:ln>
            <a:effectLst/>
          </c:spPr>
          <c:explosion val="1"/>
          <c:dPt>
            <c:idx val="0"/>
            <c:bubble3D val="0"/>
            <c:spPr>
              <a:solidFill>
                <a:srgbClr val="0084BA"/>
              </a:solidFill>
              <a:ln>
                <a:solidFill>
                  <a:schemeClr val="bg1"/>
                </a:solidFill>
              </a:ln>
              <a:effectLst/>
            </c:spPr>
            <c:extLst xmlns:c16r2="http://schemas.microsoft.com/office/drawing/2015/06/chart">
              <c:ext xmlns:c16="http://schemas.microsoft.com/office/drawing/2014/chart" uri="{C3380CC4-5D6E-409C-BE32-E72D297353CC}">
                <c16:uniqueId val="{00000001-5F83-4647-975F-497B0848A076}"/>
              </c:ext>
            </c:extLst>
          </c:dPt>
          <c:dPt>
            <c:idx val="1"/>
            <c:bubble3D val="0"/>
            <c:spPr>
              <a:solidFill>
                <a:schemeClr val="bg1">
                  <a:lumMod val="75000"/>
                </a:schemeClr>
              </a:solidFill>
              <a:ln>
                <a:solidFill>
                  <a:schemeClr val="bg1"/>
                </a:solidFill>
              </a:ln>
              <a:effectLst/>
            </c:spPr>
            <c:extLst xmlns:c16r2="http://schemas.microsoft.com/office/drawing/2015/06/chart">
              <c:ext xmlns:c16="http://schemas.microsoft.com/office/drawing/2014/chart" uri="{C3380CC4-5D6E-409C-BE32-E72D297353CC}">
                <c16:uniqueId val="{00000003-5F83-4647-975F-497B0848A076}"/>
              </c:ext>
            </c:extLst>
          </c:dPt>
          <c:dLbls>
            <c:dLbl>
              <c:idx val="0"/>
              <c:spPr>
                <a:noFill/>
                <a:ln>
                  <a:noFill/>
                </a:ln>
                <a:effectLst/>
              </c:spPr>
              <c:txPr>
                <a:bodyPr wrap="square" lIns="38100" tIns="19050" rIns="38100" bIns="19050" anchor="ctr">
                  <a:spAutoFit/>
                </a:bodyPr>
                <a:lstStyle/>
                <a:p>
                  <a:pPr>
                    <a:defRPr sz="800" b="1">
                      <a:solidFill>
                        <a:schemeClr val="bg1"/>
                      </a:solidFill>
                    </a:defRPr>
                  </a:pPr>
                  <a:endParaRPr lang="en-US"/>
                </a:p>
              </c:txPr>
              <c:dLblPos val="ctr"/>
              <c:showLegendKey val="0"/>
              <c:showVal val="1"/>
              <c:showCatName val="1"/>
              <c:showSerName val="0"/>
              <c:showPercent val="0"/>
              <c:showBubbleSize val="0"/>
              <c:extLst xmlns:c16r2="http://schemas.microsoft.com/office/drawing/2015/06/chart">
                <c:ext xmlns:c16="http://schemas.microsoft.com/office/drawing/2014/chart" uri="{C3380CC4-5D6E-409C-BE32-E72D297353CC}">
                  <c16:uniqueId val="{00000001-5F83-4647-975F-497B0848A076}"/>
                </c:ext>
                <c:ext xmlns:c15="http://schemas.microsoft.com/office/drawing/2012/chart" uri="{CE6537A1-D6FC-4f65-9D91-7224C49458BB}"/>
              </c:extLst>
            </c:dLbl>
            <c:dLbl>
              <c:idx val="1"/>
              <c:tx>
                <c:rich>
                  <a:bodyPr wrap="square" lIns="38100" tIns="19050" rIns="38100" bIns="19050" anchor="ctr">
                    <a:spAutoFit/>
                  </a:bodyPr>
                  <a:lstStyle/>
                  <a:p>
                    <a:pPr>
                      <a:defRPr sz="800">
                        <a:solidFill>
                          <a:schemeClr val="tx1">
                            <a:lumMod val="85000"/>
                            <a:lumOff val="15000"/>
                          </a:schemeClr>
                        </a:solidFill>
                      </a:defRPr>
                    </a:pPr>
                    <a:fld id="{CAB45B1D-73F0-450B-BBEF-8510C1D5A2EF}" type="CATEGORYNAME">
                      <a:rPr lang="en-US">
                        <a:solidFill>
                          <a:schemeClr val="tx1">
                            <a:lumMod val="85000"/>
                            <a:lumOff val="15000"/>
                          </a:schemeClr>
                        </a:solidFill>
                      </a:rPr>
                      <a:pPr>
                        <a:defRPr sz="800">
                          <a:solidFill>
                            <a:schemeClr val="tx1">
                              <a:lumMod val="85000"/>
                              <a:lumOff val="15000"/>
                            </a:schemeClr>
                          </a:solidFill>
                        </a:defRPr>
                      </a:pPr>
                      <a:t>[CATEGORY NAME]</a:t>
                    </a:fld>
                    <a:r>
                      <a:rPr lang="en-US" baseline="0" dirty="0">
                        <a:solidFill>
                          <a:schemeClr val="tx1">
                            <a:lumMod val="85000"/>
                            <a:lumOff val="15000"/>
                          </a:schemeClr>
                        </a:solidFill>
                      </a:rPr>
                      <a:t>
</a:t>
                    </a:r>
                    <a:fld id="{EF2D24EC-DA1C-40CC-9FC7-084164503A47}" type="VALUE">
                      <a:rPr lang="en-US" baseline="0">
                        <a:solidFill>
                          <a:schemeClr val="tx1">
                            <a:lumMod val="85000"/>
                            <a:lumOff val="15000"/>
                          </a:schemeClr>
                        </a:solidFill>
                      </a:rPr>
                      <a:pPr>
                        <a:defRPr sz="800">
                          <a:solidFill>
                            <a:schemeClr val="tx1">
                              <a:lumMod val="85000"/>
                              <a:lumOff val="15000"/>
                            </a:schemeClr>
                          </a:solidFill>
                        </a:defRPr>
                      </a:pPr>
                      <a:t>[VALUE]</a:t>
                    </a:fld>
                    <a:endParaRPr lang="en-US" baseline="0" dirty="0">
                      <a:solidFill>
                        <a:schemeClr val="tx1">
                          <a:lumMod val="85000"/>
                          <a:lumOff val="15000"/>
                        </a:schemeClr>
                      </a:solidFill>
                    </a:endParaRPr>
                  </a:p>
                </c:rich>
              </c:tx>
              <c:spPr>
                <a:noFill/>
                <a:ln>
                  <a:noFill/>
                </a:ln>
                <a:effectLst/>
              </c:spPr>
              <c:dLblPos val="ctr"/>
              <c:showLegendKey val="0"/>
              <c:showVal val="1"/>
              <c:showCatName val="1"/>
              <c:showSerName val="0"/>
              <c:showPercent val="0"/>
              <c:showBubbleSize val="0"/>
              <c:extLst xmlns:c16r2="http://schemas.microsoft.com/office/drawing/2015/06/chart">
                <c:ext xmlns:c16="http://schemas.microsoft.com/office/drawing/2014/chart" uri="{C3380CC4-5D6E-409C-BE32-E72D297353CC}">
                  <c16:uniqueId val="{00000003-5F83-4647-975F-497B0848A076}"/>
                </c:ext>
                <c:ext xmlns:c15="http://schemas.microsoft.com/office/drawing/2012/chart" uri="{CE6537A1-D6FC-4f65-9D91-7224C49458BB}">
                  <c15:dlblFieldTable/>
                  <c15:showDataLabelsRange val="0"/>
                </c:ext>
              </c:extLst>
            </c:dLbl>
            <c:spPr>
              <a:noFill/>
              <a:ln>
                <a:noFill/>
              </a:ln>
              <a:effectLst/>
            </c:spPr>
            <c:txPr>
              <a:bodyPr wrap="square" lIns="38100" tIns="19050" rIns="38100" bIns="19050" anchor="ctr">
                <a:spAutoFit/>
              </a:bodyPr>
              <a:lstStyle/>
              <a:p>
                <a:pPr>
                  <a:defRPr sz="800">
                    <a:solidFill>
                      <a:sysClr val="windowText" lastClr="000000"/>
                    </a:solidFill>
                  </a:defRPr>
                </a:pPr>
                <a:endParaRPr lang="en-US"/>
              </a:p>
            </c:txPr>
            <c:dLblPos val="ctr"/>
            <c:showLegendKey val="0"/>
            <c:showVal val="1"/>
            <c:showCatName val="1"/>
            <c:showSerName val="0"/>
            <c:showPercent val="0"/>
            <c:showBubbleSize val="0"/>
            <c:separator>
</c:separator>
            <c:showLeaderLines val="0"/>
            <c:extLst xmlns:c16r2="http://schemas.microsoft.com/office/drawing/2015/06/chart">
              <c:ext xmlns:c15="http://schemas.microsoft.com/office/drawing/2012/chart" uri="{CE6537A1-D6FC-4f65-9D91-7224C49458BB}"/>
            </c:extLst>
          </c:dLbls>
          <c:cat>
            <c:strRef>
              <c:f>Charts!$H$47:$H$48</c:f>
              <c:strCache>
                <c:ptCount val="2"/>
                <c:pt idx="0">
                  <c:v>Yes</c:v>
                </c:pt>
                <c:pt idx="1">
                  <c:v>No</c:v>
                </c:pt>
              </c:strCache>
            </c:strRef>
          </c:cat>
          <c:val>
            <c:numRef>
              <c:f>Charts!$I$47:$I$48</c:f>
              <c:numCache>
                <c:formatCode>0%</c:formatCode>
                <c:ptCount val="2"/>
                <c:pt idx="0">
                  <c:v>0.47887323943661969</c:v>
                </c:pt>
                <c:pt idx="1">
                  <c:v>0.52112676056338025</c:v>
                </c:pt>
              </c:numCache>
            </c:numRef>
          </c:val>
          <c:extLst xmlns:c16r2="http://schemas.microsoft.com/office/drawing/2015/06/chart">
            <c:ext xmlns:c16="http://schemas.microsoft.com/office/drawing/2014/chart" uri="{C3380CC4-5D6E-409C-BE32-E72D297353CC}">
              <c16:uniqueId val="{00000004-5F83-4647-975F-497B0848A076}"/>
            </c:ext>
          </c:extLst>
        </c:ser>
        <c:dLbls>
          <c:dLblPos val="bestFit"/>
          <c:showLegendKey val="0"/>
          <c:showVal val="1"/>
          <c:showCatName val="0"/>
          <c:showSerName val="0"/>
          <c:showPercent val="0"/>
          <c:showBubbleSize val="0"/>
          <c:showLeaderLines val="0"/>
        </c:dLbls>
        <c:firstSliceAng val="0"/>
      </c:pieChart>
      <c:spPr>
        <a:solidFill>
          <a:schemeClr val="bg1"/>
        </a:solidFill>
        <a:ln>
          <a:noFill/>
        </a:ln>
        <a:effectLst/>
      </c:spPr>
    </c:plotArea>
    <c:plotVisOnly val="1"/>
    <c:dispBlanksAs val="gap"/>
    <c:showDLblsOverMax val="0"/>
  </c:chart>
  <c:spPr>
    <a:solidFill>
      <a:schemeClr val="bg1"/>
    </a:solidFill>
    <a:ln>
      <a:noFill/>
    </a:ln>
  </c:spPr>
  <c:txPr>
    <a:bodyPr/>
    <a:lstStyle/>
    <a:p>
      <a:pPr>
        <a:defRPr sz="800"/>
      </a:pPr>
      <a:endParaRPr lang="en-US"/>
    </a:p>
  </c:txPr>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41092587628852095"/>
          <c:y val="1.1759259259259259E-2"/>
          <c:w val="0.58907431735009852"/>
          <c:h val="0.83635779858401726"/>
        </c:manualLayout>
      </c:layout>
      <c:barChart>
        <c:barDir val="bar"/>
        <c:grouping val="clustered"/>
        <c:varyColors val="0"/>
        <c:ser>
          <c:idx val="0"/>
          <c:order val="0"/>
          <c:tx>
            <c:strRef>
              <c:f>Charts!$J$890</c:f>
              <c:strCache>
                <c:ptCount val="1"/>
                <c:pt idx="0">
                  <c:v>%</c:v>
                </c:pt>
              </c:strCache>
            </c:strRef>
          </c:tx>
          <c:spPr>
            <a:solidFill>
              <a:schemeClr val="bg1">
                <a:lumMod val="75000"/>
              </a:schemeClr>
            </a:solidFill>
            <a:ln>
              <a:noFill/>
            </a:ln>
            <a:effectLst/>
          </c:spPr>
          <c:invertIfNegative val="0"/>
          <c:dPt>
            <c:idx val="1"/>
            <c:invertIfNegative val="0"/>
            <c:bubble3D val="0"/>
            <c:spPr>
              <a:solidFill>
                <a:schemeClr val="bg1">
                  <a:lumMod val="75000"/>
                </a:schemeClr>
              </a:solidFill>
              <a:ln>
                <a:noFill/>
              </a:ln>
              <a:effectLst/>
            </c:spPr>
            <c:extLst xmlns:c16r2="http://schemas.microsoft.com/office/drawing/2015/06/chart">
              <c:ext xmlns:c16="http://schemas.microsoft.com/office/drawing/2014/chart" uri="{C3380CC4-5D6E-409C-BE32-E72D297353CC}">
                <c16:uniqueId val="{00000001-D50C-40F4-983D-D1C91F3CA14D}"/>
              </c:ext>
            </c:extLst>
          </c:dPt>
          <c:dPt>
            <c:idx val="9"/>
            <c:invertIfNegative val="0"/>
            <c:bubble3D val="0"/>
            <c:spPr>
              <a:solidFill>
                <a:schemeClr val="bg1">
                  <a:lumMod val="75000"/>
                </a:schemeClr>
              </a:solidFill>
              <a:ln>
                <a:noFill/>
              </a:ln>
              <a:effectLst/>
            </c:spPr>
            <c:extLst xmlns:c16r2="http://schemas.microsoft.com/office/drawing/2015/06/chart">
              <c:ext xmlns:c16="http://schemas.microsoft.com/office/drawing/2014/chart" uri="{C3380CC4-5D6E-409C-BE32-E72D297353CC}">
                <c16:uniqueId val="{00000003-30F5-49DB-8B09-36C91325ABC1}"/>
              </c:ext>
            </c:extLst>
          </c:dPt>
          <c:dLbls>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rgbClr val="0084BA"/>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Charts!$H$891:$H$895</c:f>
              <c:strCache>
                <c:ptCount val="5"/>
                <c:pt idx="0">
                  <c:v>Other</c:v>
                </c:pt>
                <c:pt idx="1">
                  <c:v>Overall pay</c:v>
                </c:pt>
                <c:pt idx="2">
                  <c:v>Already link pay to diversity</c:v>
                </c:pt>
                <c:pt idx="3">
                  <c:v>Balanced scorecard</c:v>
                </c:pt>
                <c:pt idx="4">
                  <c:v>Bonus</c:v>
                </c:pt>
              </c:strCache>
            </c:strRef>
          </c:cat>
          <c:val>
            <c:numRef>
              <c:f>Charts!$J$891:$J$895</c:f>
              <c:numCache>
                <c:formatCode>0%</c:formatCode>
                <c:ptCount val="5"/>
                <c:pt idx="0">
                  <c:v>5.6338028169014086E-2</c:v>
                </c:pt>
                <c:pt idx="1">
                  <c:v>0.12676056338028169</c:v>
                </c:pt>
                <c:pt idx="2">
                  <c:v>0.30985915492957744</c:v>
                </c:pt>
                <c:pt idx="3">
                  <c:v>0.47887323943661969</c:v>
                </c:pt>
                <c:pt idx="4">
                  <c:v>0.61971830985915488</c:v>
                </c:pt>
              </c:numCache>
            </c:numRef>
          </c:val>
          <c:extLst xmlns:c16r2="http://schemas.microsoft.com/office/drawing/2015/06/chart">
            <c:ext xmlns:c16="http://schemas.microsoft.com/office/drawing/2014/chart" uri="{C3380CC4-5D6E-409C-BE32-E72D297353CC}">
              <c16:uniqueId val="{00000004-30F5-49DB-8B09-36C91325ABC1}"/>
            </c:ext>
          </c:extLst>
        </c:ser>
        <c:dLbls>
          <c:showLegendKey val="0"/>
          <c:showVal val="0"/>
          <c:showCatName val="0"/>
          <c:showSerName val="0"/>
          <c:showPercent val="0"/>
          <c:showBubbleSize val="0"/>
        </c:dLbls>
        <c:gapWidth val="50"/>
        <c:axId val="287383752"/>
        <c:axId val="287384144"/>
      </c:barChart>
      <c:catAx>
        <c:axId val="287383752"/>
        <c:scaling>
          <c:orientation val="minMax"/>
        </c:scaling>
        <c:delete val="0"/>
        <c:axPos val="l"/>
        <c:numFmt formatCode="General" sourceLinked="1"/>
        <c:majorTickMark val="out"/>
        <c:minorTickMark val="none"/>
        <c:tickLblPos val="nextTo"/>
        <c:spPr>
          <a:noFill/>
          <a:ln w="6350" cap="flat" cmpd="sng" algn="ctr">
            <a:solidFill>
              <a:srgbClr val="898989"/>
            </a:solidFill>
            <a:round/>
          </a:ln>
          <a:effectLst/>
        </c:spPr>
        <c:txPr>
          <a:bodyPr rot="0" spcFirstLastPara="1" vertOverflow="ellipsis" wrap="square" anchor="ctr" anchorCtr="1"/>
          <a:lstStyle/>
          <a:p>
            <a:pPr>
              <a:defRPr sz="800" b="0" i="0" u="none" strike="noStrike" kern="1200" baseline="0">
                <a:solidFill>
                  <a:schemeClr val="tx1">
                    <a:lumMod val="75000"/>
                    <a:lumOff val="25000"/>
                  </a:schemeClr>
                </a:solidFill>
                <a:latin typeface="+mn-lt"/>
                <a:ea typeface="+mn-ea"/>
                <a:cs typeface="+mn-cs"/>
              </a:defRPr>
            </a:pPr>
            <a:endParaRPr lang="en-US"/>
          </a:p>
        </c:txPr>
        <c:crossAx val="287384144"/>
        <c:crosses val="autoZero"/>
        <c:auto val="1"/>
        <c:lblAlgn val="ctr"/>
        <c:lblOffset val="100"/>
        <c:noMultiLvlLbl val="0"/>
      </c:catAx>
      <c:valAx>
        <c:axId val="287384144"/>
        <c:scaling>
          <c:orientation val="minMax"/>
        </c:scaling>
        <c:delete val="1"/>
        <c:axPos val="b"/>
        <c:majorGridlines>
          <c:spPr>
            <a:ln w="6350" cap="flat" cmpd="sng" algn="ctr">
              <a:solidFill>
                <a:schemeClr val="bg1">
                  <a:lumMod val="85000"/>
                </a:schemeClr>
              </a:solidFill>
              <a:prstDash val="sysDash"/>
              <a:round/>
            </a:ln>
            <a:effectLst/>
          </c:spPr>
        </c:majorGridlines>
        <c:numFmt formatCode="General" sourceLinked="0"/>
        <c:majorTickMark val="out"/>
        <c:minorTickMark val="none"/>
        <c:tickLblPos val="nextTo"/>
        <c:crossAx val="287383752"/>
        <c:crosses val="autoZero"/>
        <c:crossBetween val="between"/>
      </c:valAx>
      <c:spPr>
        <a:noFill/>
        <a:ln>
          <a:noFill/>
        </a:ln>
        <a:effectLst/>
      </c:spPr>
    </c:plotArea>
    <c:plotVisOnly val="1"/>
    <c:dispBlanksAs val="gap"/>
    <c:showDLblsOverMax val="0"/>
  </c:chart>
  <c:spPr>
    <a:solidFill>
      <a:schemeClr val="bg1"/>
    </a:solidFill>
    <a:ln w="9525" cap="flat" cmpd="sng" algn="ctr">
      <a:noFill/>
      <a:round/>
    </a:ln>
    <a:effectLst/>
  </c:spPr>
  <c:txPr>
    <a:bodyPr/>
    <a:lstStyle/>
    <a:p>
      <a:pPr>
        <a:defRPr/>
      </a:pPr>
      <a:endParaRPr lang="en-US"/>
    </a:p>
  </c:txPr>
  <c:externalData r:id="rId3">
    <c:autoUpdate val="0"/>
  </c:externalData>
  <c:userShapes r:id="rId4"/>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manualLayout>
          <c:layoutTarget val="inner"/>
          <c:xMode val="edge"/>
          <c:yMode val="edge"/>
          <c:x val="0.16873564814814815"/>
          <c:y val="0.16502546296296297"/>
          <c:w val="0.67494305555555556"/>
          <c:h val="0.67494305555555556"/>
        </c:manualLayout>
      </c:layout>
      <c:pieChart>
        <c:varyColors val="1"/>
        <c:ser>
          <c:idx val="0"/>
          <c:order val="0"/>
          <c:tx>
            <c:strRef>
              <c:f>Charts!$I$462</c:f>
              <c:strCache>
                <c:ptCount val="1"/>
                <c:pt idx="0">
                  <c:v>Data</c:v>
                </c:pt>
              </c:strCache>
            </c:strRef>
          </c:tx>
          <c:spPr>
            <a:ln>
              <a:noFill/>
            </a:ln>
            <a:effectLst/>
          </c:spPr>
          <c:explosion val="3"/>
          <c:dPt>
            <c:idx val="0"/>
            <c:bubble3D val="0"/>
            <c:spPr>
              <a:solidFill>
                <a:srgbClr val="0084BA"/>
              </a:solidFill>
              <a:ln>
                <a:noFill/>
              </a:ln>
              <a:effectLst/>
            </c:spPr>
            <c:extLst xmlns:c16r2="http://schemas.microsoft.com/office/drawing/2015/06/chart">
              <c:ext xmlns:c16="http://schemas.microsoft.com/office/drawing/2014/chart" uri="{C3380CC4-5D6E-409C-BE32-E72D297353CC}">
                <c16:uniqueId val="{00000001-186B-4AED-9597-F4E915179C0B}"/>
              </c:ext>
            </c:extLst>
          </c:dPt>
          <c:dPt>
            <c:idx val="1"/>
            <c:bubble3D val="0"/>
            <c:spPr>
              <a:solidFill>
                <a:schemeClr val="bg1">
                  <a:lumMod val="75000"/>
                </a:schemeClr>
              </a:solidFill>
              <a:ln>
                <a:noFill/>
              </a:ln>
              <a:effectLst/>
            </c:spPr>
            <c:extLst xmlns:c16r2="http://schemas.microsoft.com/office/drawing/2015/06/chart">
              <c:ext xmlns:c16="http://schemas.microsoft.com/office/drawing/2014/chart" uri="{C3380CC4-5D6E-409C-BE32-E72D297353CC}">
                <c16:uniqueId val="{00000003-186B-4AED-9597-F4E915179C0B}"/>
              </c:ext>
            </c:extLst>
          </c:dPt>
          <c:dPt>
            <c:idx val="2"/>
            <c:bubble3D val="0"/>
            <c:spPr>
              <a:solidFill>
                <a:schemeClr val="bg1">
                  <a:lumMod val="85000"/>
                </a:schemeClr>
              </a:solidFill>
              <a:ln>
                <a:noFill/>
              </a:ln>
              <a:effectLst/>
            </c:spPr>
            <c:extLst xmlns:c16r2="http://schemas.microsoft.com/office/drawing/2015/06/chart">
              <c:ext xmlns:c16="http://schemas.microsoft.com/office/drawing/2014/chart" uri="{C3380CC4-5D6E-409C-BE32-E72D297353CC}">
                <c16:uniqueId val="{00000005-186B-4AED-9597-F4E915179C0B}"/>
              </c:ext>
            </c:extLst>
          </c:dPt>
          <c:dLbls>
            <c:dLbl>
              <c:idx val="0"/>
              <c:spPr>
                <a:noFill/>
                <a:ln>
                  <a:noFill/>
                </a:ln>
                <a:effectLst/>
              </c:spPr>
              <c:txPr>
                <a:bodyPr vertOverflow="clip" horzOverflow="clip" wrap="none" lIns="38100" tIns="19050" rIns="38100" bIns="19050" anchor="ctr">
                  <a:spAutoFit/>
                </a:bodyPr>
                <a:lstStyle/>
                <a:p>
                  <a:pPr>
                    <a:defRPr>
                      <a:solidFill>
                        <a:schemeClr val="bg1"/>
                      </a:solidFill>
                    </a:defRPr>
                  </a:pPr>
                  <a:endParaRPr lang="en-US"/>
                </a:p>
              </c:txPr>
              <c:dLblPos val="bestFit"/>
              <c:showLegendKey val="0"/>
              <c:showVal val="1"/>
              <c:showCatName val="1"/>
              <c:showSerName val="0"/>
              <c:showPercent val="0"/>
              <c:showBubbleSize val="0"/>
              <c:extLst xmlns:c16r2="http://schemas.microsoft.com/office/drawing/2015/06/chart">
                <c:ext xmlns:c16="http://schemas.microsoft.com/office/drawing/2014/chart" uri="{C3380CC4-5D6E-409C-BE32-E72D297353CC}">
                  <c16:uniqueId val="{00000001-186B-4AED-9597-F4E915179C0B}"/>
                </c:ext>
                <c:ext xmlns:c15="http://schemas.microsoft.com/office/drawing/2012/chart" uri="{CE6537A1-D6FC-4f65-9D91-7224C49458BB}">
                  <c15:spPr xmlns:c15="http://schemas.microsoft.com/office/drawing/2012/chart">
                    <a:prstGeom prst="rect">
                      <a:avLst/>
                    </a:prstGeom>
                  </c15:spPr>
                </c:ext>
              </c:extLst>
            </c:dLbl>
            <c:spPr>
              <a:noFill/>
              <a:ln>
                <a:noFill/>
              </a:ln>
              <a:effectLst/>
            </c:spPr>
            <c:txPr>
              <a:bodyPr vertOverflow="clip" horzOverflow="clip" wrap="none" lIns="38100" tIns="19050" rIns="38100" bIns="19050" anchor="ctr">
                <a:spAutoFit/>
              </a:bodyPr>
              <a:lstStyle/>
              <a:p>
                <a:pPr>
                  <a:defRPr>
                    <a:solidFill>
                      <a:schemeClr val="tx1">
                        <a:lumMod val="75000"/>
                        <a:lumOff val="25000"/>
                      </a:schemeClr>
                    </a:solidFill>
                  </a:defRPr>
                </a:pPr>
                <a:endParaRPr lang="en-US"/>
              </a:p>
            </c:txPr>
            <c:dLblPos val="bestFit"/>
            <c:showLegendKey val="0"/>
            <c:showVal val="1"/>
            <c:showCatName val="1"/>
            <c:showSerName val="0"/>
            <c:showPercent val="0"/>
            <c:showBubbleSize val="0"/>
            <c:separator>
</c:separator>
            <c:showLeaderLines val="1"/>
            <c:extLst xmlns:c16r2="http://schemas.microsoft.com/office/drawing/2015/06/chart">
              <c:ext xmlns:c15="http://schemas.microsoft.com/office/drawing/2012/chart" uri="{CE6537A1-D6FC-4f65-9D91-7224C49458BB}">
                <c15:spPr xmlns:c15="http://schemas.microsoft.com/office/drawing/2012/chart">
                  <a:prstGeom prst="rect">
                    <a:avLst/>
                  </a:prstGeom>
                </c15:spPr>
              </c:ext>
            </c:extLst>
          </c:dLbls>
          <c:cat>
            <c:strRef>
              <c:f>Charts!$H$463:$H$465</c:f>
              <c:strCache>
                <c:ptCount val="3"/>
                <c:pt idx="0">
                  <c:v>Women</c:v>
                </c:pt>
                <c:pt idx="1">
                  <c:v>Men</c:v>
                </c:pt>
                <c:pt idx="2">
                  <c:v>Both</c:v>
                </c:pt>
              </c:strCache>
            </c:strRef>
          </c:cat>
          <c:val>
            <c:numRef>
              <c:f>Charts!$I$463:$I$465</c:f>
              <c:numCache>
                <c:formatCode>0%</c:formatCode>
                <c:ptCount val="3"/>
                <c:pt idx="0">
                  <c:v>0.323943661971831</c:v>
                </c:pt>
                <c:pt idx="1">
                  <c:v>0.647887323943662</c:v>
                </c:pt>
                <c:pt idx="2">
                  <c:v>2.8169014084507043E-2</c:v>
                </c:pt>
              </c:numCache>
            </c:numRef>
          </c:val>
          <c:extLst xmlns:c16r2="http://schemas.microsoft.com/office/drawing/2015/06/chart">
            <c:ext xmlns:c16="http://schemas.microsoft.com/office/drawing/2014/chart" uri="{C3380CC4-5D6E-409C-BE32-E72D297353CC}">
              <c16:uniqueId val="{00000006-186B-4AED-9597-F4E915179C0B}"/>
            </c:ext>
          </c:extLst>
        </c:ser>
        <c:dLbls>
          <c:dLblPos val="bestFit"/>
          <c:showLegendKey val="0"/>
          <c:showVal val="1"/>
          <c:showCatName val="0"/>
          <c:showSerName val="0"/>
          <c:showPercent val="0"/>
          <c:showBubbleSize val="0"/>
          <c:showLeaderLines val="1"/>
        </c:dLbls>
        <c:firstSliceAng val="0"/>
      </c:pieChart>
      <c:spPr>
        <a:solidFill>
          <a:schemeClr val="bg1"/>
        </a:solidFill>
        <a:ln>
          <a:noFill/>
        </a:ln>
        <a:effectLst/>
      </c:spPr>
    </c:plotArea>
    <c:plotVisOnly val="1"/>
    <c:dispBlanksAs val="gap"/>
    <c:showDLblsOverMax val="0"/>
  </c:chart>
  <c:spPr>
    <a:solidFill>
      <a:schemeClr val="bg1"/>
    </a:solidFill>
    <a:ln>
      <a:noFill/>
    </a:ln>
  </c:spPr>
  <c:txPr>
    <a:bodyPr/>
    <a:lstStyle/>
    <a:p>
      <a:pPr>
        <a:defRPr sz="800"/>
      </a:pPr>
      <a:endParaRPr lang="en-US"/>
    </a:p>
  </c:txPr>
  <c:externalData r:id="rId1">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2333333333333299E-2"/>
          <c:y val="0.10551833333333334"/>
          <c:w val="0.92598935185185183"/>
          <c:h val="0.6679505555555556"/>
        </c:manualLayout>
      </c:layout>
      <c:barChart>
        <c:barDir val="col"/>
        <c:grouping val="clustered"/>
        <c:varyColors val="0"/>
        <c:ser>
          <c:idx val="0"/>
          <c:order val="0"/>
          <c:tx>
            <c:strRef>
              <c:f>Charts!$I$492</c:f>
              <c:strCache>
                <c:ptCount val="1"/>
                <c:pt idx="0">
                  <c:v>Data</c:v>
                </c:pt>
              </c:strCache>
            </c:strRef>
          </c:tx>
          <c:spPr>
            <a:solidFill>
              <a:schemeClr val="bg1">
                <a:lumMod val="75000"/>
              </a:schemeClr>
            </a:solidFill>
            <a:ln>
              <a:noFill/>
            </a:ln>
            <a:effectLst/>
          </c:spPr>
          <c:invertIfNegative val="0"/>
          <c:dPt>
            <c:idx val="3"/>
            <c:invertIfNegative val="0"/>
            <c:bubble3D val="0"/>
            <c:spPr>
              <a:solidFill>
                <a:schemeClr val="bg1">
                  <a:lumMod val="75000"/>
                </a:schemeClr>
              </a:solidFill>
              <a:ln>
                <a:noFill/>
              </a:ln>
              <a:effectLst/>
            </c:spPr>
            <c:extLst xmlns:c16r2="http://schemas.microsoft.com/office/drawing/2015/06/chart">
              <c:ext xmlns:c16="http://schemas.microsoft.com/office/drawing/2014/chart" uri="{C3380CC4-5D6E-409C-BE32-E72D297353CC}">
                <c16:uniqueId val="{00000001-373E-4216-9743-D65F833FE70C}"/>
              </c:ext>
            </c:extLst>
          </c:dPt>
          <c:dPt>
            <c:idx val="6"/>
            <c:invertIfNegative val="0"/>
            <c:bubble3D val="0"/>
            <c:spPr>
              <a:solidFill>
                <a:schemeClr val="bg1">
                  <a:lumMod val="75000"/>
                  <a:alpha val="50000"/>
                </a:schemeClr>
              </a:solidFill>
              <a:ln>
                <a:noFill/>
              </a:ln>
              <a:effectLst/>
            </c:spPr>
            <c:extLst xmlns:c16r2="http://schemas.microsoft.com/office/drawing/2015/06/chart">
              <c:ext xmlns:c16="http://schemas.microsoft.com/office/drawing/2014/chart" uri="{C3380CC4-5D6E-409C-BE32-E72D297353CC}">
                <c16:uniqueId val="{00000003-373E-4216-9743-D65F833FE70C}"/>
              </c:ext>
            </c:extLst>
          </c:dPt>
          <c:dPt>
            <c:idx val="9"/>
            <c:invertIfNegative val="0"/>
            <c:bubble3D val="0"/>
            <c:spPr>
              <a:solidFill>
                <a:schemeClr val="bg1">
                  <a:lumMod val="75000"/>
                </a:schemeClr>
              </a:solidFill>
              <a:ln>
                <a:noFill/>
              </a:ln>
              <a:effectLst/>
            </c:spPr>
            <c:extLst xmlns:c16r2="http://schemas.microsoft.com/office/drawing/2015/06/chart">
              <c:ext xmlns:c16="http://schemas.microsoft.com/office/drawing/2014/chart" uri="{C3380CC4-5D6E-409C-BE32-E72D297353CC}">
                <c16:uniqueId val="{00000005-373E-4216-9743-D65F833FE70C}"/>
              </c:ext>
            </c:extLst>
          </c:dPt>
          <c:dLbls>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rgbClr val="0084BA"/>
                    </a:solidFill>
                    <a:latin typeface="+mn-lt"/>
                    <a:ea typeface="+mn-ea"/>
                    <a:cs typeface="+mn-cs"/>
                  </a:defRPr>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Charts!$H$493:$H$499</c:f>
              <c:strCache>
                <c:ptCount val="7"/>
                <c:pt idx="0">
                  <c:v>CEO</c:v>
                </c:pt>
                <c:pt idx="1">
                  <c:v>Other C-suite</c:v>
                </c:pt>
                <c:pt idx="2">
                  <c:v>COO</c:v>
                </c:pt>
                <c:pt idx="3">
                  <c:v>CFO</c:v>
                </c:pt>
                <c:pt idx="4">
                  <c:v>CRO</c:v>
                </c:pt>
                <c:pt idx="5">
                  <c:v>HR</c:v>
                </c:pt>
                <c:pt idx="6">
                  <c:v>Other</c:v>
                </c:pt>
              </c:strCache>
            </c:strRef>
          </c:cat>
          <c:val>
            <c:numRef>
              <c:f>Charts!$I$493:$I$499</c:f>
              <c:numCache>
                <c:formatCode>0%</c:formatCode>
                <c:ptCount val="7"/>
                <c:pt idx="0">
                  <c:v>0.49295774647887325</c:v>
                </c:pt>
                <c:pt idx="1">
                  <c:v>0.26760563380281688</c:v>
                </c:pt>
                <c:pt idx="2">
                  <c:v>5.6338028169014086E-2</c:v>
                </c:pt>
                <c:pt idx="3">
                  <c:v>4.2253521126760563E-2</c:v>
                </c:pt>
                <c:pt idx="4">
                  <c:v>4.2253521126760563E-2</c:v>
                </c:pt>
                <c:pt idx="5">
                  <c:v>4.2253521126760563E-2</c:v>
                </c:pt>
                <c:pt idx="6">
                  <c:v>5.6338028169014086E-2</c:v>
                </c:pt>
              </c:numCache>
            </c:numRef>
          </c:val>
          <c:extLst xmlns:c16r2="http://schemas.microsoft.com/office/drawing/2015/06/chart">
            <c:ext xmlns:c16="http://schemas.microsoft.com/office/drawing/2014/chart" uri="{C3380CC4-5D6E-409C-BE32-E72D297353CC}">
              <c16:uniqueId val="{00000006-373E-4216-9743-D65F833FE70C}"/>
            </c:ext>
          </c:extLst>
        </c:ser>
        <c:dLbls>
          <c:showLegendKey val="0"/>
          <c:showVal val="0"/>
          <c:showCatName val="0"/>
          <c:showSerName val="0"/>
          <c:showPercent val="0"/>
          <c:showBubbleSize val="0"/>
        </c:dLbls>
        <c:gapWidth val="100"/>
        <c:axId val="470271640"/>
        <c:axId val="470272032"/>
      </c:barChart>
      <c:catAx>
        <c:axId val="470271640"/>
        <c:scaling>
          <c:orientation val="minMax"/>
        </c:scaling>
        <c:delete val="0"/>
        <c:axPos val="b"/>
        <c:numFmt formatCode="General" sourceLinked="1"/>
        <c:majorTickMark val="out"/>
        <c:minorTickMark val="none"/>
        <c:tickLblPos val="nextTo"/>
        <c:spPr>
          <a:noFill/>
          <a:ln w="6350" cap="flat" cmpd="sng" algn="ctr">
            <a:solidFill>
              <a:srgbClr val="898989"/>
            </a:solidFill>
            <a:round/>
          </a:ln>
          <a:effectLst/>
        </c:spPr>
        <c:txPr>
          <a:bodyPr rot="0" spcFirstLastPara="1" vertOverflow="ellipsis" wrap="square" anchor="ctr" anchorCtr="1"/>
          <a:lstStyle/>
          <a:p>
            <a:pPr>
              <a:defRPr sz="800" b="0" i="0" u="none" strike="noStrike" kern="1200" baseline="0">
                <a:solidFill>
                  <a:schemeClr val="tx1">
                    <a:lumMod val="75000"/>
                    <a:lumOff val="25000"/>
                  </a:schemeClr>
                </a:solidFill>
                <a:latin typeface="+mn-lt"/>
                <a:ea typeface="+mn-ea"/>
                <a:cs typeface="+mn-cs"/>
              </a:defRPr>
            </a:pPr>
            <a:endParaRPr lang="en-US"/>
          </a:p>
        </c:txPr>
        <c:crossAx val="470272032"/>
        <c:crosses val="autoZero"/>
        <c:auto val="1"/>
        <c:lblAlgn val="ctr"/>
        <c:lblOffset val="100"/>
        <c:tickLblSkip val="1"/>
        <c:noMultiLvlLbl val="0"/>
      </c:catAx>
      <c:valAx>
        <c:axId val="470272032"/>
        <c:scaling>
          <c:orientation val="minMax"/>
          <c:max val="0.5"/>
        </c:scaling>
        <c:delete val="1"/>
        <c:axPos val="l"/>
        <c:majorGridlines>
          <c:spPr>
            <a:ln w="6350" cap="flat" cmpd="sng" algn="ctr">
              <a:solidFill>
                <a:schemeClr val="bg1">
                  <a:lumMod val="85000"/>
                </a:schemeClr>
              </a:solidFill>
              <a:prstDash val="sysDash"/>
              <a:round/>
            </a:ln>
            <a:effectLst/>
          </c:spPr>
        </c:majorGridlines>
        <c:numFmt formatCode="General" sourceLinked="0"/>
        <c:majorTickMark val="out"/>
        <c:minorTickMark val="none"/>
        <c:tickLblPos val="nextTo"/>
        <c:crossAx val="470271640"/>
        <c:crosses val="autoZero"/>
        <c:crossBetween val="between"/>
      </c:valAx>
      <c:spPr>
        <a:noFill/>
        <a:ln>
          <a:noFill/>
        </a:ln>
        <a:effectLst/>
      </c:spPr>
    </c:plotArea>
    <c:plotVisOnly val="1"/>
    <c:dispBlanksAs val="gap"/>
    <c:showDLblsOverMax val="0"/>
  </c:chart>
  <c:spPr>
    <a:solidFill>
      <a:schemeClr val="bg1"/>
    </a:solidFill>
    <a:ln w="9525" cap="flat" cmpd="sng" algn="ctr">
      <a:noFill/>
      <a:round/>
    </a:ln>
    <a:effectLst/>
  </c:spPr>
  <c:txPr>
    <a:bodyPr/>
    <a:lstStyle/>
    <a:p>
      <a:pPr>
        <a:defRPr/>
      </a:pPr>
      <a:endParaRPr lang="en-US"/>
    </a:p>
  </c:txPr>
  <c:externalData r:id="rId3">
    <c:autoUpdate val="0"/>
  </c:externalData>
  <c:userShapes r:id="rId4"/>
</c:chartSpace>
</file>

<file path=ppt/charts/chart1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0746666666666675E-3"/>
          <c:y val="1.1444444444444445E-2"/>
          <c:w val="0.98672222222222239"/>
          <c:h val="0.57461851851851853"/>
        </c:manualLayout>
      </c:layout>
      <c:barChart>
        <c:barDir val="col"/>
        <c:grouping val="clustered"/>
        <c:varyColors val="0"/>
        <c:ser>
          <c:idx val="0"/>
          <c:order val="0"/>
          <c:tx>
            <c:strRef>
              <c:f>Charts!$H$1088</c:f>
              <c:strCache>
                <c:ptCount val="1"/>
                <c:pt idx="0">
                  <c:v>Number of signatories</c:v>
                </c:pt>
              </c:strCache>
            </c:strRef>
          </c:tx>
          <c:spPr>
            <a:solidFill>
              <a:srgbClr val="0084BA"/>
            </a:solidFill>
            <a:ln>
              <a:noFill/>
            </a:ln>
            <a:effectLst/>
          </c:spPr>
          <c:invertIfNegative val="0"/>
          <c:dPt>
            <c:idx val="3"/>
            <c:invertIfNegative val="0"/>
            <c:bubble3D val="0"/>
            <c:spPr>
              <a:solidFill>
                <a:srgbClr val="0084BA"/>
              </a:solidFill>
              <a:ln>
                <a:noFill/>
              </a:ln>
              <a:effectLst/>
            </c:spPr>
            <c:extLst xmlns:c16r2="http://schemas.microsoft.com/office/drawing/2015/06/chart">
              <c:ext xmlns:c16="http://schemas.microsoft.com/office/drawing/2014/chart" uri="{C3380CC4-5D6E-409C-BE32-E72D297353CC}">
                <c16:uniqueId val="{00000001-EF67-418D-BDBA-17D990538EF0}"/>
              </c:ext>
            </c:extLst>
          </c:dPt>
          <c:dPt>
            <c:idx val="9"/>
            <c:invertIfNegative val="0"/>
            <c:bubble3D val="0"/>
            <c:spPr>
              <a:solidFill>
                <a:srgbClr val="0084BA"/>
              </a:solidFill>
              <a:ln>
                <a:noFill/>
              </a:ln>
              <a:effectLst/>
            </c:spPr>
            <c:extLst xmlns:c16r2="http://schemas.microsoft.com/office/drawing/2015/06/chart">
              <c:ext xmlns:c16="http://schemas.microsoft.com/office/drawing/2014/chart" uri="{C3380CC4-5D6E-409C-BE32-E72D297353CC}">
                <c16:uniqueId val="{00000003-EF67-418D-BDBA-17D990538EF0}"/>
              </c:ext>
            </c:extLst>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Charts!$G$1089:$G$1098</c:f>
              <c:strCache>
                <c:ptCount val="10"/>
                <c:pt idx="0">
                  <c:v>Female career development / leadership training</c:v>
                </c:pt>
                <c:pt idx="1">
                  <c:v>Examine hiring practices</c:v>
                </c:pt>
                <c:pt idx="2">
                  <c:v>Improve flexible working</c:v>
                </c:pt>
                <c:pt idx="3">
                  <c:v>More sponsorship / mentoring opportunities</c:v>
                </c:pt>
                <c:pt idx="4">
                  <c:v>Identify female leaders</c:v>
                </c:pt>
                <c:pt idx="5">
                  <c:v>Seek better gender balance in succession planning</c:v>
                </c:pt>
                <c:pt idx="6">
                  <c:v>Require improved gender diversity from search firms</c:v>
                </c:pt>
                <c:pt idx="7">
                  <c:v>Unconscious bias training</c:v>
                </c:pt>
                <c:pt idx="8">
                  <c:v>Set gender target for external recruitment</c:v>
                </c:pt>
                <c:pt idx="9">
                  <c:v>Improve female representation on hiring panels</c:v>
                </c:pt>
              </c:strCache>
            </c:strRef>
          </c:cat>
          <c:val>
            <c:numRef>
              <c:f>Charts!$H$1089:$H$1098</c:f>
              <c:numCache>
                <c:formatCode>General</c:formatCode>
                <c:ptCount val="10"/>
                <c:pt idx="0">
                  <c:v>22</c:v>
                </c:pt>
                <c:pt idx="1">
                  <c:v>19</c:v>
                </c:pt>
                <c:pt idx="2">
                  <c:v>19</c:v>
                </c:pt>
                <c:pt idx="3">
                  <c:v>17</c:v>
                </c:pt>
                <c:pt idx="4">
                  <c:v>12</c:v>
                </c:pt>
                <c:pt idx="5">
                  <c:v>12</c:v>
                </c:pt>
                <c:pt idx="6">
                  <c:v>10</c:v>
                </c:pt>
                <c:pt idx="7">
                  <c:v>10</c:v>
                </c:pt>
                <c:pt idx="8">
                  <c:v>8</c:v>
                </c:pt>
                <c:pt idx="9">
                  <c:v>5</c:v>
                </c:pt>
              </c:numCache>
            </c:numRef>
          </c:val>
          <c:extLst xmlns:c16r2="http://schemas.microsoft.com/office/drawing/2015/06/chart">
            <c:ext xmlns:c16="http://schemas.microsoft.com/office/drawing/2014/chart" uri="{C3380CC4-5D6E-409C-BE32-E72D297353CC}">
              <c16:uniqueId val="{00000004-EF67-418D-BDBA-17D990538EF0}"/>
            </c:ext>
          </c:extLst>
        </c:ser>
        <c:dLbls>
          <c:showLegendKey val="0"/>
          <c:showVal val="0"/>
          <c:showCatName val="0"/>
          <c:showSerName val="0"/>
          <c:showPercent val="0"/>
          <c:showBubbleSize val="0"/>
        </c:dLbls>
        <c:gapWidth val="100"/>
        <c:axId val="470272816"/>
        <c:axId val="470273208"/>
      </c:barChart>
      <c:catAx>
        <c:axId val="470272816"/>
        <c:scaling>
          <c:orientation val="minMax"/>
        </c:scaling>
        <c:delete val="0"/>
        <c:axPos val="b"/>
        <c:numFmt formatCode="General" sourceLinked="1"/>
        <c:majorTickMark val="out"/>
        <c:minorTickMark val="none"/>
        <c:tickLblPos val="nextTo"/>
        <c:spPr>
          <a:noFill/>
          <a:ln w="6350" cap="flat" cmpd="sng" algn="ctr">
            <a:solidFill>
              <a:srgbClr val="898989"/>
            </a:solidFill>
            <a:round/>
          </a:ln>
          <a:effectLst/>
        </c:spPr>
        <c:txPr>
          <a:bodyPr rot="0" spcFirstLastPara="1" vertOverflow="ellipsis" wrap="square" anchor="ctr" anchorCtr="1"/>
          <a:lstStyle/>
          <a:p>
            <a:pPr>
              <a:defRPr sz="800" b="0" i="0" u="none" strike="noStrike" kern="1200" baseline="0">
                <a:solidFill>
                  <a:schemeClr val="tx1">
                    <a:lumMod val="75000"/>
                    <a:lumOff val="25000"/>
                  </a:schemeClr>
                </a:solidFill>
                <a:latin typeface="+mn-lt"/>
                <a:ea typeface="+mn-ea"/>
                <a:cs typeface="+mn-cs"/>
              </a:defRPr>
            </a:pPr>
            <a:endParaRPr lang="en-US"/>
          </a:p>
        </c:txPr>
        <c:crossAx val="470273208"/>
        <c:crosses val="autoZero"/>
        <c:auto val="1"/>
        <c:lblAlgn val="ctr"/>
        <c:lblOffset val="100"/>
        <c:tickLblSkip val="1"/>
        <c:noMultiLvlLbl val="0"/>
      </c:catAx>
      <c:valAx>
        <c:axId val="470273208"/>
        <c:scaling>
          <c:orientation val="minMax"/>
        </c:scaling>
        <c:delete val="1"/>
        <c:axPos val="l"/>
        <c:majorGridlines>
          <c:spPr>
            <a:ln w="6350" cap="flat" cmpd="sng" algn="ctr">
              <a:solidFill>
                <a:schemeClr val="bg1">
                  <a:lumMod val="85000"/>
                </a:schemeClr>
              </a:solidFill>
              <a:prstDash val="sysDash"/>
              <a:round/>
            </a:ln>
            <a:effectLst/>
          </c:spPr>
        </c:majorGridlines>
        <c:numFmt formatCode="General" sourceLinked="0"/>
        <c:majorTickMark val="out"/>
        <c:minorTickMark val="none"/>
        <c:tickLblPos val="nextTo"/>
        <c:crossAx val="470272816"/>
        <c:crosses val="autoZero"/>
        <c:crossBetween val="between"/>
      </c:valAx>
      <c:spPr>
        <a:noFill/>
        <a:ln>
          <a:noFill/>
        </a:ln>
        <a:effectLst/>
      </c:spPr>
    </c:plotArea>
    <c:plotVisOnly val="1"/>
    <c:dispBlanksAs val="gap"/>
    <c:showDLblsOverMax val="0"/>
  </c:chart>
  <c:spPr>
    <a:solidFill>
      <a:schemeClr val="bg1"/>
    </a:solidFill>
    <a:ln w="9525" cap="flat" cmpd="sng" algn="ctr">
      <a:noFill/>
      <a:round/>
    </a:ln>
    <a:effectLst/>
  </c:spPr>
  <c:txPr>
    <a:bodyPr/>
    <a:lstStyle/>
    <a:p>
      <a:pPr>
        <a:defRPr/>
      </a:pPr>
      <a:endParaRPr lang="en-US"/>
    </a:p>
  </c:txPr>
  <c:externalData r:id="rId3">
    <c:autoUpdate val="0"/>
  </c:externalData>
  <c:userShapes r:id="rId4"/>
</c:chartSpace>
</file>

<file path=ppt/charts/chart1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
          <c:y val="0.10804513888888889"/>
          <c:w val="0.99764814814814839"/>
          <c:h val="0.73312152777777773"/>
        </c:manualLayout>
      </c:layout>
      <c:barChart>
        <c:barDir val="col"/>
        <c:grouping val="clustered"/>
        <c:varyColors val="0"/>
        <c:ser>
          <c:idx val="0"/>
          <c:order val="0"/>
          <c:tx>
            <c:strRef>
              <c:f>Charts!$I$925</c:f>
              <c:strCache>
                <c:ptCount val="1"/>
                <c:pt idx="0">
                  <c:v>Data</c:v>
                </c:pt>
              </c:strCache>
            </c:strRef>
          </c:tx>
          <c:spPr>
            <a:solidFill>
              <a:schemeClr val="bg1">
                <a:lumMod val="75000"/>
              </a:schemeClr>
            </a:solidFill>
            <a:ln>
              <a:noFill/>
            </a:ln>
            <a:effectLst/>
          </c:spPr>
          <c:invertIfNegative val="0"/>
          <c:dPt>
            <c:idx val="1"/>
            <c:invertIfNegative val="0"/>
            <c:bubble3D val="0"/>
            <c:spPr>
              <a:solidFill>
                <a:srgbClr val="0084BA"/>
              </a:solidFill>
              <a:ln>
                <a:noFill/>
              </a:ln>
              <a:effectLst/>
            </c:spPr>
            <c:extLst xmlns:c16r2="http://schemas.microsoft.com/office/drawing/2015/06/chart">
              <c:ext xmlns:c16="http://schemas.microsoft.com/office/drawing/2014/chart" uri="{C3380CC4-5D6E-409C-BE32-E72D297353CC}">
                <c16:uniqueId val="{00000001-2FA5-4B37-9495-6E49D6A3CDE1}"/>
              </c:ext>
            </c:extLst>
          </c:dPt>
          <c:dPt>
            <c:idx val="3"/>
            <c:invertIfNegative val="0"/>
            <c:bubble3D val="0"/>
            <c:spPr>
              <a:solidFill>
                <a:schemeClr val="bg1">
                  <a:lumMod val="75000"/>
                </a:schemeClr>
              </a:solidFill>
              <a:ln>
                <a:noFill/>
              </a:ln>
              <a:effectLst/>
            </c:spPr>
            <c:extLst xmlns:c16r2="http://schemas.microsoft.com/office/drawing/2015/06/chart">
              <c:ext xmlns:c16="http://schemas.microsoft.com/office/drawing/2014/chart" uri="{C3380CC4-5D6E-409C-BE32-E72D297353CC}">
                <c16:uniqueId val="{00000003-2FA5-4B37-9495-6E49D6A3CDE1}"/>
              </c:ext>
            </c:extLst>
          </c:dPt>
          <c:dPt>
            <c:idx val="9"/>
            <c:invertIfNegative val="0"/>
            <c:bubble3D val="0"/>
            <c:spPr>
              <a:solidFill>
                <a:schemeClr val="bg1">
                  <a:lumMod val="75000"/>
                </a:schemeClr>
              </a:solidFill>
              <a:ln>
                <a:noFill/>
              </a:ln>
              <a:effectLst/>
            </c:spPr>
            <c:extLst xmlns:c16r2="http://schemas.microsoft.com/office/drawing/2015/06/chart">
              <c:ext xmlns:c16="http://schemas.microsoft.com/office/drawing/2014/chart" uri="{C3380CC4-5D6E-409C-BE32-E72D297353CC}">
                <c16:uniqueId val="{00000005-2FA5-4B37-9495-6E49D6A3CDE1}"/>
              </c:ext>
            </c:extLst>
          </c:dPt>
          <c:dLbls>
            <c:spPr>
              <a:noFill/>
              <a:ln>
                <a:noFill/>
              </a:ln>
              <a:effectLst/>
            </c:spPr>
            <c:txPr>
              <a:bodyPr rot="0" spcFirstLastPara="1" vertOverflow="clip" horzOverflow="clip" vert="horz" wrap="none" lIns="0" tIns="0" rIns="0" bIns="0" anchor="ctr" anchorCtr="1">
                <a:spAutoFit/>
              </a:bodyPr>
              <a:lstStyle/>
              <a:p>
                <a:pPr>
                  <a:defRPr sz="800" b="0" i="0" u="none" strike="noStrike" kern="1200" baseline="0">
                    <a:solidFill>
                      <a:srgbClr val="0084BA"/>
                    </a:solidFill>
                    <a:latin typeface="+mn-lt"/>
                    <a:ea typeface="+mn-ea"/>
                    <a:cs typeface="+mn-cs"/>
                  </a:defRPr>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pPr xmlns:c15="http://schemas.microsoft.com/office/drawing/2012/chart">
                  <a:prstGeom prst="rect">
                    <a:avLst/>
                  </a:prstGeom>
                  <a:noFill/>
                  <a:ln>
                    <a:noFill/>
                  </a:ln>
                </c15:spPr>
                <c15:showLeaderLines val="0"/>
              </c:ext>
            </c:extLst>
          </c:dLbls>
          <c:cat>
            <c:strRef>
              <c:f>Charts!$H$926:$H$927</c:f>
              <c:strCache>
                <c:ptCount val="2"/>
                <c:pt idx="0">
                  <c:v>Today</c:v>
                </c:pt>
                <c:pt idx="1">
                  <c:v>Target</c:v>
                </c:pt>
              </c:strCache>
            </c:strRef>
          </c:cat>
          <c:val>
            <c:numRef>
              <c:f>Charts!$I$926:$I$927</c:f>
              <c:numCache>
                <c:formatCode>0%</c:formatCode>
                <c:ptCount val="2"/>
                <c:pt idx="0">
                  <c:v>0.27386692395654655</c:v>
                </c:pt>
                <c:pt idx="1">
                  <c:v>0.35249684905660389</c:v>
                </c:pt>
              </c:numCache>
            </c:numRef>
          </c:val>
          <c:extLst xmlns:c16r2="http://schemas.microsoft.com/office/drawing/2015/06/chart">
            <c:ext xmlns:c16="http://schemas.microsoft.com/office/drawing/2014/chart" uri="{C3380CC4-5D6E-409C-BE32-E72D297353CC}">
              <c16:uniqueId val="{00000006-2FA5-4B37-9495-6E49D6A3CDE1}"/>
            </c:ext>
          </c:extLst>
        </c:ser>
        <c:dLbls>
          <c:showLegendKey val="0"/>
          <c:showVal val="0"/>
          <c:showCatName val="0"/>
          <c:showSerName val="0"/>
          <c:showPercent val="0"/>
          <c:showBubbleSize val="0"/>
        </c:dLbls>
        <c:gapWidth val="150"/>
        <c:axId val="470274384"/>
        <c:axId val="470274776"/>
      </c:barChart>
      <c:catAx>
        <c:axId val="470274384"/>
        <c:scaling>
          <c:orientation val="minMax"/>
        </c:scaling>
        <c:delete val="0"/>
        <c:axPos val="b"/>
        <c:numFmt formatCode="General" sourceLinked="1"/>
        <c:majorTickMark val="out"/>
        <c:minorTickMark val="none"/>
        <c:tickLblPos val="nextTo"/>
        <c:spPr>
          <a:noFill/>
          <a:ln w="6350" cap="flat" cmpd="sng" algn="ctr">
            <a:solidFill>
              <a:srgbClr val="898989"/>
            </a:solidFill>
            <a:round/>
          </a:ln>
          <a:effectLst/>
        </c:spPr>
        <c:txPr>
          <a:bodyPr rot="0" spcFirstLastPara="1" vertOverflow="ellipsis" wrap="square" anchor="ctr" anchorCtr="1"/>
          <a:lstStyle/>
          <a:p>
            <a:pPr>
              <a:defRPr sz="800" b="0" i="0" u="none" strike="noStrike" kern="1200" baseline="0">
                <a:solidFill>
                  <a:schemeClr val="tx1">
                    <a:lumMod val="75000"/>
                    <a:lumOff val="25000"/>
                  </a:schemeClr>
                </a:solidFill>
                <a:latin typeface="+mn-lt"/>
                <a:ea typeface="+mn-ea"/>
                <a:cs typeface="+mn-cs"/>
              </a:defRPr>
            </a:pPr>
            <a:endParaRPr lang="en-US"/>
          </a:p>
        </c:txPr>
        <c:crossAx val="470274776"/>
        <c:crosses val="autoZero"/>
        <c:auto val="1"/>
        <c:lblAlgn val="ctr"/>
        <c:lblOffset val="100"/>
        <c:noMultiLvlLbl val="0"/>
      </c:catAx>
      <c:valAx>
        <c:axId val="470274776"/>
        <c:scaling>
          <c:orientation val="minMax"/>
        </c:scaling>
        <c:delete val="1"/>
        <c:axPos val="l"/>
        <c:majorGridlines>
          <c:spPr>
            <a:ln w="6350" cap="flat" cmpd="sng" algn="ctr">
              <a:solidFill>
                <a:schemeClr val="bg1">
                  <a:lumMod val="85000"/>
                </a:schemeClr>
              </a:solidFill>
              <a:prstDash val="sysDash"/>
              <a:round/>
            </a:ln>
            <a:effectLst/>
          </c:spPr>
        </c:majorGridlines>
        <c:numFmt formatCode="General" sourceLinked="0"/>
        <c:majorTickMark val="out"/>
        <c:minorTickMark val="none"/>
        <c:tickLblPos val="nextTo"/>
        <c:crossAx val="470274384"/>
        <c:crosses val="autoZero"/>
        <c:crossBetween val="between"/>
      </c:valAx>
      <c:spPr>
        <a:noFill/>
        <a:ln>
          <a:noFill/>
        </a:ln>
        <a:effectLst/>
      </c:spPr>
    </c:plotArea>
    <c:plotVisOnly val="1"/>
    <c:dispBlanksAs val="gap"/>
    <c:showDLblsOverMax val="0"/>
  </c:chart>
  <c:spPr>
    <a:solidFill>
      <a:schemeClr val="bg1"/>
    </a:solidFill>
    <a:ln w="9525" cap="flat" cmpd="sng" algn="ctr">
      <a:noFill/>
      <a:round/>
    </a:ln>
    <a:effectLst/>
  </c:spPr>
  <c:txPr>
    <a:bodyPr/>
    <a:lstStyle/>
    <a:p>
      <a:pPr>
        <a:defRPr/>
      </a:pPr>
      <a:endParaRPr lang="en-US"/>
    </a:p>
  </c:txPr>
  <c:externalData r:id="rId3">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2333333333333299E-2"/>
          <c:y val="5.074047619047619E-2"/>
          <c:w val="0.915333333333333"/>
          <c:h val="0.51660655191980609"/>
        </c:manualLayout>
      </c:layout>
      <c:barChart>
        <c:barDir val="col"/>
        <c:grouping val="clustered"/>
        <c:varyColors val="0"/>
        <c:ser>
          <c:idx val="0"/>
          <c:order val="0"/>
          <c:tx>
            <c:strRef>
              <c:f>Charts!$J$9</c:f>
              <c:strCache>
                <c:ptCount val="1"/>
                <c:pt idx="0">
                  <c:v># firms</c:v>
                </c:pt>
              </c:strCache>
            </c:strRef>
          </c:tx>
          <c:spPr>
            <a:solidFill>
              <a:schemeClr val="bg1">
                <a:lumMod val="75000"/>
              </a:schemeClr>
            </a:solidFill>
            <a:ln>
              <a:noFill/>
            </a:ln>
            <a:effectLst/>
          </c:spPr>
          <c:invertIfNegative val="0"/>
          <c:dPt>
            <c:idx val="3"/>
            <c:invertIfNegative val="0"/>
            <c:bubble3D val="0"/>
            <c:spPr>
              <a:solidFill>
                <a:schemeClr val="bg1">
                  <a:lumMod val="75000"/>
                </a:schemeClr>
              </a:solidFill>
              <a:ln>
                <a:noFill/>
              </a:ln>
              <a:effectLst/>
            </c:spPr>
            <c:extLst xmlns:c16r2="http://schemas.microsoft.com/office/drawing/2015/06/chart">
              <c:ext xmlns:c16="http://schemas.microsoft.com/office/drawing/2014/chart" uri="{C3380CC4-5D6E-409C-BE32-E72D297353CC}">
                <c16:uniqueId val="{00000001-0BAA-41F4-AE3E-95AC079EE27A}"/>
              </c:ext>
            </c:extLst>
          </c:dPt>
          <c:dPt>
            <c:idx val="9"/>
            <c:invertIfNegative val="0"/>
            <c:bubble3D val="0"/>
            <c:spPr>
              <a:solidFill>
                <a:schemeClr val="bg1">
                  <a:lumMod val="75000"/>
                </a:schemeClr>
              </a:solidFill>
              <a:ln>
                <a:noFill/>
              </a:ln>
              <a:effectLst/>
            </c:spPr>
            <c:extLst xmlns:c16r2="http://schemas.microsoft.com/office/drawing/2015/06/chart">
              <c:ext xmlns:c16="http://schemas.microsoft.com/office/drawing/2014/chart" uri="{C3380CC4-5D6E-409C-BE32-E72D297353CC}">
                <c16:uniqueId val="{00000003-0BAA-41F4-AE3E-95AC079EE27A}"/>
              </c:ext>
            </c:extLst>
          </c:dPt>
          <c:dLbls>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rgbClr val="0084BA"/>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Charts!$H$10:$H$16</c:f>
              <c:strCache>
                <c:ptCount val="7"/>
                <c:pt idx="0">
                  <c:v>Banks</c:v>
                </c:pt>
                <c:pt idx="1">
                  <c:v>Insurance</c:v>
                </c:pt>
                <c:pt idx="2">
                  <c:v>Asset management</c:v>
                </c:pt>
                <c:pt idx="3">
                  <c:v>Building soc/credit unions</c:v>
                </c:pt>
                <c:pt idx="4">
                  <c:v>Other</c:v>
                </c:pt>
                <c:pt idx="5">
                  <c:v>Professional services</c:v>
                </c:pt>
                <c:pt idx="6">
                  <c:v>Global banks</c:v>
                </c:pt>
              </c:strCache>
            </c:strRef>
          </c:cat>
          <c:val>
            <c:numRef>
              <c:f>Charts!$J$10:$J$16</c:f>
              <c:numCache>
                <c:formatCode>General</c:formatCode>
                <c:ptCount val="7"/>
                <c:pt idx="0">
                  <c:v>16</c:v>
                </c:pt>
                <c:pt idx="1">
                  <c:v>13</c:v>
                </c:pt>
                <c:pt idx="2">
                  <c:v>10</c:v>
                </c:pt>
                <c:pt idx="3">
                  <c:v>10</c:v>
                </c:pt>
                <c:pt idx="4">
                  <c:v>9</c:v>
                </c:pt>
                <c:pt idx="5">
                  <c:v>8</c:v>
                </c:pt>
                <c:pt idx="6">
                  <c:v>5</c:v>
                </c:pt>
              </c:numCache>
            </c:numRef>
          </c:val>
          <c:extLst xmlns:c16r2="http://schemas.microsoft.com/office/drawing/2015/06/chart">
            <c:ext xmlns:c16="http://schemas.microsoft.com/office/drawing/2014/chart" uri="{C3380CC4-5D6E-409C-BE32-E72D297353CC}">
              <c16:uniqueId val="{00000004-0BAA-41F4-AE3E-95AC079EE27A}"/>
            </c:ext>
          </c:extLst>
        </c:ser>
        <c:dLbls>
          <c:showLegendKey val="0"/>
          <c:showVal val="0"/>
          <c:showCatName val="0"/>
          <c:showSerName val="0"/>
          <c:showPercent val="0"/>
          <c:showBubbleSize val="0"/>
        </c:dLbls>
        <c:gapWidth val="50"/>
        <c:axId val="470275952"/>
        <c:axId val="470276344"/>
      </c:barChart>
      <c:catAx>
        <c:axId val="470275952"/>
        <c:scaling>
          <c:orientation val="minMax"/>
        </c:scaling>
        <c:delete val="0"/>
        <c:axPos val="b"/>
        <c:title>
          <c:tx>
            <c:rich>
              <a:bodyPr rot="0" spcFirstLastPara="1" vertOverflow="ellipsis" vert="horz" wrap="square" anchor="ctr" anchorCtr="1"/>
              <a:lstStyle/>
              <a:p>
                <a:pPr>
                  <a:defRPr sz="800" b="0" i="0" u="none" strike="noStrike" kern="1200" baseline="0">
                    <a:solidFill>
                      <a:schemeClr val="tx1">
                        <a:lumMod val="65000"/>
                        <a:lumOff val="35000"/>
                      </a:schemeClr>
                    </a:solidFill>
                    <a:latin typeface="+mn-lt"/>
                    <a:ea typeface="+mn-ea"/>
                    <a:cs typeface="+mn-cs"/>
                  </a:defRPr>
                </a:pPr>
                <a:r>
                  <a:rPr lang="en-GB" sz="800" dirty="0"/>
                  <a:t>Sector</a:t>
                </a:r>
              </a:p>
            </c:rich>
          </c:tx>
          <c:overlay val="0"/>
          <c:spPr>
            <a:noFill/>
            <a:ln>
              <a:noFill/>
            </a:ln>
            <a:effectLst/>
          </c:spPr>
          <c:txPr>
            <a:bodyPr rot="0" spcFirstLastPara="1" vertOverflow="ellipsis" vert="horz" wrap="square" anchor="ctr" anchorCtr="1"/>
            <a:lstStyle/>
            <a:p>
              <a:pPr>
                <a:defRPr sz="8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out"/>
        <c:minorTickMark val="none"/>
        <c:tickLblPos val="nextTo"/>
        <c:spPr>
          <a:noFill/>
          <a:ln w="6350" cap="flat" cmpd="sng" algn="ctr">
            <a:solidFill>
              <a:srgbClr val="898989"/>
            </a:solidFill>
            <a:round/>
          </a:ln>
          <a:effectLst/>
        </c:spPr>
        <c:txPr>
          <a:bodyPr rot="-2700000" spcFirstLastPara="1" vertOverflow="ellipsis" wrap="square" anchor="ctr" anchorCtr="1"/>
          <a:lstStyle/>
          <a:p>
            <a:pPr>
              <a:defRPr sz="800" b="0" i="0" u="none" strike="noStrike" kern="1200" baseline="0">
                <a:solidFill>
                  <a:schemeClr val="tx1">
                    <a:lumMod val="75000"/>
                    <a:lumOff val="25000"/>
                  </a:schemeClr>
                </a:solidFill>
                <a:latin typeface="+mn-lt"/>
                <a:ea typeface="+mn-ea"/>
                <a:cs typeface="+mn-cs"/>
              </a:defRPr>
            </a:pPr>
            <a:endParaRPr lang="en-US"/>
          </a:p>
        </c:txPr>
        <c:crossAx val="470276344"/>
        <c:crosses val="autoZero"/>
        <c:auto val="1"/>
        <c:lblAlgn val="ctr"/>
        <c:lblOffset val="100"/>
        <c:tickLblSkip val="1"/>
        <c:noMultiLvlLbl val="0"/>
      </c:catAx>
      <c:valAx>
        <c:axId val="470276344"/>
        <c:scaling>
          <c:orientation val="minMax"/>
          <c:max val="17"/>
          <c:min val="0"/>
        </c:scaling>
        <c:delete val="1"/>
        <c:axPos val="l"/>
        <c:majorGridlines>
          <c:spPr>
            <a:ln w="6350" cap="flat" cmpd="sng" algn="ctr">
              <a:solidFill>
                <a:schemeClr val="bg1">
                  <a:lumMod val="85000"/>
                </a:schemeClr>
              </a:solidFill>
              <a:prstDash val="sysDash"/>
              <a:round/>
            </a:ln>
            <a:effectLst/>
          </c:spPr>
        </c:majorGridlines>
        <c:title>
          <c:tx>
            <c:rich>
              <a:bodyPr rot="-5400000" spcFirstLastPara="1" vertOverflow="ellipsis" vert="horz" wrap="square" anchor="ctr" anchorCtr="1"/>
              <a:lstStyle/>
              <a:p>
                <a:pPr>
                  <a:defRPr sz="800" b="0" i="0" u="none" strike="noStrike" kern="1200" baseline="0">
                    <a:solidFill>
                      <a:schemeClr val="tx1">
                        <a:lumMod val="65000"/>
                        <a:lumOff val="35000"/>
                      </a:schemeClr>
                    </a:solidFill>
                    <a:latin typeface="+mn-lt"/>
                    <a:ea typeface="+mn-ea"/>
                    <a:cs typeface="+mn-cs"/>
                  </a:defRPr>
                </a:pPr>
                <a:r>
                  <a:rPr lang="en-GB" sz="800" dirty="0"/>
                  <a:t>Number of</a:t>
                </a:r>
                <a:r>
                  <a:rPr lang="en-GB" sz="800" baseline="0" dirty="0"/>
                  <a:t> firms</a:t>
                </a:r>
                <a:endParaRPr lang="en-GB" sz="800" dirty="0"/>
              </a:p>
            </c:rich>
          </c:tx>
          <c:overlay val="0"/>
          <c:spPr>
            <a:noFill/>
            <a:ln>
              <a:noFill/>
            </a:ln>
            <a:effectLst/>
          </c:spPr>
          <c:txPr>
            <a:bodyPr rot="-5400000" spcFirstLastPara="1" vertOverflow="ellipsis" vert="horz" wrap="square" anchor="ctr" anchorCtr="1"/>
            <a:lstStyle/>
            <a:p>
              <a:pPr>
                <a:defRPr sz="800" b="0" i="0" u="none" strike="noStrike" kern="1200" baseline="0">
                  <a:solidFill>
                    <a:schemeClr val="tx1">
                      <a:lumMod val="65000"/>
                      <a:lumOff val="35000"/>
                    </a:schemeClr>
                  </a:solidFill>
                  <a:latin typeface="+mn-lt"/>
                  <a:ea typeface="+mn-ea"/>
                  <a:cs typeface="+mn-cs"/>
                </a:defRPr>
              </a:pPr>
              <a:endParaRPr lang="en-US"/>
            </a:p>
          </c:txPr>
        </c:title>
        <c:numFmt formatCode="General" sourceLinked="0"/>
        <c:majorTickMark val="out"/>
        <c:minorTickMark val="none"/>
        <c:tickLblPos val="nextTo"/>
        <c:crossAx val="470275952"/>
        <c:crosses val="autoZero"/>
        <c:crossBetween val="between"/>
        <c:majorUnit val="5"/>
      </c:valAx>
      <c:spPr>
        <a:noFill/>
        <a:ln>
          <a:noFill/>
        </a:ln>
        <a:effectLst/>
      </c:spPr>
    </c:plotArea>
    <c:plotVisOnly val="1"/>
    <c:dispBlanksAs val="gap"/>
    <c:showDLblsOverMax val="0"/>
  </c:chart>
  <c:spPr>
    <a:solidFill>
      <a:schemeClr val="bg1"/>
    </a:solidFill>
    <a:ln w="9525" cap="flat" cmpd="sng" algn="ctr">
      <a:noFill/>
      <a:round/>
    </a:ln>
    <a:effectLst/>
  </c:spPr>
  <c:txPr>
    <a:bodyPr/>
    <a:lstStyle/>
    <a:p>
      <a:pPr>
        <a:defRPr/>
      </a:pPr>
      <a:endParaRPr lang="en-US"/>
    </a:p>
  </c:txPr>
  <c:externalData r:id="rId3">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2333333333333334E-2"/>
          <c:y val="2.7218025268158742E-2"/>
          <c:w val="0.915333333333333"/>
          <c:h val="0.6403165349700296"/>
        </c:manualLayout>
      </c:layout>
      <c:barChart>
        <c:barDir val="col"/>
        <c:grouping val="clustered"/>
        <c:varyColors val="0"/>
        <c:ser>
          <c:idx val="0"/>
          <c:order val="0"/>
          <c:tx>
            <c:strRef>
              <c:f>Charts!$J$27</c:f>
              <c:strCache>
                <c:ptCount val="1"/>
                <c:pt idx="0">
                  <c:v># firms</c:v>
                </c:pt>
              </c:strCache>
            </c:strRef>
          </c:tx>
          <c:spPr>
            <a:solidFill>
              <a:schemeClr val="bg1">
                <a:lumMod val="75000"/>
              </a:schemeClr>
            </a:solidFill>
            <a:ln>
              <a:noFill/>
            </a:ln>
            <a:effectLst/>
          </c:spPr>
          <c:invertIfNegative val="0"/>
          <c:dPt>
            <c:idx val="3"/>
            <c:invertIfNegative val="0"/>
            <c:bubble3D val="0"/>
            <c:spPr>
              <a:solidFill>
                <a:schemeClr val="bg1">
                  <a:lumMod val="75000"/>
                </a:schemeClr>
              </a:solidFill>
              <a:ln>
                <a:noFill/>
              </a:ln>
              <a:effectLst/>
            </c:spPr>
            <c:extLst xmlns:c16r2="http://schemas.microsoft.com/office/drawing/2015/06/chart">
              <c:ext xmlns:c16="http://schemas.microsoft.com/office/drawing/2014/chart" uri="{C3380CC4-5D6E-409C-BE32-E72D297353CC}">
                <c16:uniqueId val="{00000001-3FA7-415D-8700-0419FD988745}"/>
              </c:ext>
            </c:extLst>
          </c:dPt>
          <c:dPt>
            <c:idx val="9"/>
            <c:invertIfNegative val="0"/>
            <c:bubble3D val="0"/>
            <c:spPr>
              <a:solidFill>
                <a:schemeClr val="bg1">
                  <a:lumMod val="75000"/>
                </a:schemeClr>
              </a:solidFill>
              <a:ln>
                <a:noFill/>
              </a:ln>
              <a:effectLst/>
            </c:spPr>
            <c:extLst xmlns:c16r2="http://schemas.microsoft.com/office/drawing/2015/06/chart">
              <c:ext xmlns:c16="http://schemas.microsoft.com/office/drawing/2014/chart" uri="{C3380CC4-5D6E-409C-BE32-E72D297353CC}">
                <c16:uniqueId val="{00000003-3FA7-415D-8700-0419FD988745}"/>
              </c:ext>
            </c:extLst>
          </c:dPt>
          <c:dLbls>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rgbClr val="0084BA"/>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Charts!$H$28:$H$35</c:f>
              <c:strCache>
                <c:ptCount val="8"/>
                <c:pt idx="0">
                  <c:v>&lt; 10</c:v>
                </c:pt>
                <c:pt idx="1">
                  <c:v>10-99</c:v>
                </c:pt>
                <c:pt idx="2">
                  <c:v>100-499</c:v>
                </c:pt>
                <c:pt idx="3">
                  <c:v>500-999</c:v>
                </c:pt>
                <c:pt idx="4">
                  <c:v>1000-2499</c:v>
                </c:pt>
                <c:pt idx="5">
                  <c:v>2500-4999</c:v>
                </c:pt>
                <c:pt idx="6">
                  <c:v>5000-9999</c:v>
                </c:pt>
                <c:pt idx="7">
                  <c:v>&gt; 10000</c:v>
                </c:pt>
              </c:strCache>
            </c:strRef>
          </c:cat>
          <c:val>
            <c:numRef>
              <c:f>Charts!$J$28:$J$35</c:f>
              <c:numCache>
                <c:formatCode>General</c:formatCode>
                <c:ptCount val="8"/>
                <c:pt idx="0">
                  <c:v>6</c:v>
                </c:pt>
                <c:pt idx="1">
                  <c:v>9</c:v>
                </c:pt>
                <c:pt idx="2">
                  <c:v>9</c:v>
                </c:pt>
                <c:pt idx="3">
                  <c:v>10</c:v>
                </c:pt>
                <c:pt idx="4">
                  <c:v>12</c:v>
                </c:pt>
                <c:pt idx="5">
                  <c:v>5</c:v>
                </c:pt>
                <c:pt idx="6">
                  <c:v>9</c:v>
                </c:pt>
                <c:pt idx="7">
                  <c:v>11</c:v>
                </c:pt>
              </c:numCache>
            </c:numRef>
          </c:val>
          <c:extLst xmlns:c16r2="http://schemas.microsoft.com/office/drawing/2015/06/chart">
            <c:ext xmlns:c16="http://schemas.microsoft.com/office/drawing/2014/chart" uri="{C3380CC4-5D6E-409C-BE32-E72D297353CC}">
              <c16:uniqueId val="{00000004-3FA7-415D-8700-0419FD988745}"/>
            </c:ext>
          </c:extLst>
        </c:ser>
        <c:dLbls>
          <c:showLegendKey val="0"/>
          <c:showVal val="0"/>
          <c:showCatName val="0"/>
          <c:showSerName val="0"/>
          <c:showPercent val="0"/>
          <c:showBubbleSize val="0"/>
        </c:dLbls>
        <c:gapWidth val="50"/>
        <c:axId val="470277128"/>
        <c:axId val="470277520"/>
      </c:barChart>
      <c:catAx>
        <c:axId val="470277128"/>
        <c:scaling>
          <c:orientation val="minMax"/>
        </c:scaling>
        <c:delete val="0"/>
        <c:axPos val="b"/>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GB" sz="800" dirty="0">
                    <a:solidFill>
                      <a:schemeClr val="tx1">
                        <a:lumMod val="75000"/>
                        <a:lumOff val="25000"/>
                      </a:schemeClr>
                    </a:solidFill>
                  </a:rPr>
                  <a:t>Number of employees</a:t>
                </a:r>
              </a:p>
            </c:rich>
          </c:tx>
          <c:layout>
            <c:manualLayout>
              <c:xMode val="edge"/>
              <c:yMode val="edge"/>
              <c:x val="0.3692127450980392"/>
              <c:y val="0.89773888888888875"/>
            </c:manualLayout>
          </c:layout>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out"/>
        <c:minorTickMark val="none"/>
        <c:tickLblPos val="nextTo"/>
        <c:spPr>
          <a:noFill/>
          <a:ln w="6350" cap="flat" cmpd="sng" algn="ctr">
            <a:solidFill>
              <a:srgbClr val="898989"/>
            </a:solidFill>
            <a:round/>
          </a:ln>
          <a:effectLst/>
        </c:spPr>
        <c:txPr>
          <a:bodyPr rot="-2700000" spcFirstLastPara="1" vertOverflow="ellipsis" wrap="square" anchor="ctr" anchorCtr="1"/>
          <a:lstStyle/>
          <a:p>
            <a:pPr>
              <a:defRPr sz="800" b="0" i="0" u="none" strike="noStrike" kern="1200" baseline="0">
                <a:solidFill>
                  <a:schemeClr val="tx1">
                    <a:lumMod val="75000"/>
                    <a:lumOff val="25000"/>
                  </a:schemeClr>
                </a:solidFill>
                <a:latin typeface="+mn-lt"/>
                <a:ea typeface="+mn-ea"/>
                <a:cs typeface="+mn-cs"/>
              </a:defRPr>
            </a:pPr>
            <a:endParaRPr lang="en-US"/>
          </a:p>
        </c:txPr>
        <c:crossAx val="470277520"/>
        <c:crosses val="autoZero"/>
        <c:auto val="1"/>
        <c:lblAlgn val="ctr"/>
        <c:lblOffset val="100"/>
        <c:tickLblSkip val="1"/>
        <c:noMultiLvlLbl val="0"/>
      </c:catAx>
      <c:valAx>
        <c:axId val="470277520"/>
        <c:scaling>
          <c:orientation val="minMax"/>
          <c:max val="17"/>
          <c:min val="0"/>
        </c:scaling>
        <c:delete val="1"/>
        <c:axPos val="l"/>
        <c:majorGridlines>
          <c:spPr>
            <a:ln w="6350" cap="flat" cmpd="sng" algn="ctr">
              <a:solidFill>
                <a:schemeClr val="bg1">
                  <a:lumMod val="85000"/>
                </a:schemeClr>
              </a:solidFill>
              <a:prstDash val="sysDash"/>
              <a:round/>
            </a:ln>
            <a:effectLst/>
          </c:spPr>
        </c:majorGridlines>
        <c:title>
          <c:tx>
            <c:rich>
              <a:bodyPr rot="-5400000" spcFirstLastPara="1" vertOverflow="ellipsis" vert="horz" wrap="square" anchor="ctr" anchorCtr="1"/>
              <a:lstStyle/>
              <a:p>
                <a:pPr>
                  <a:defRPr sz="800" b="0" i="0" u="none" strike="noStrike" kern="1200" baseline="0">
                    <a:solidFill>
                      <a:schemeClr val="tx1">
                        <a:lumMod val="65000"/>
                        <a:lumOff val="35000"/>
                      </a:schemeClr>
                    </a:solidFill>
                    <a:latin typeface="+mn-lt"/>
                    <a:ea typeface="+mn-ea"/>
                    <a:cs typeface="+mn-cs"/>
                  </a:defRPr>
                </a:pPr>
                <a:r>
                  <a:rPr lang="en-GB" sz="800" dirty="0"/>
                  <a:t>Number of firms</a:t>
                </a:r>
              </a:p>
            </c:rich>
          </c:tx>
          <c:overlay val="0"/>
          <c:spPr>
            <a:noFill/>
            <a:ln>
              <a:noFill/>
            </a:ln>
            <a:effectLst/>
          </c:spPr>
          <c:txPr>
            <a:bodyPr rot="-5400000" spcFirstLastPara="1" vertOverflow="ellipsis" vert="horz" wrap="square" anchor="ctr" anchorCtr="1"/>
            <a:lstStyle/>
            <a:p>
              <a:pPr>
                <a:defRPr sz="800" b="0" i="0" u="none" strike="noStrike" kern="1200" baseline="0">
                  <a:solidFill>
                    <a:schemeClr val="tx1">
                      <a:lumMod val="65000"/>
                      <a:lumOff val="35000"/>
                    </a:schemeClr>
                  </a:solidFill>
                  <a:latin typeface="+mn-lt"/>
                  <a:ea typeface="+mn-ea"/>
                  <a:cs typeface="+mn-cs"/>
                </a:defRPr>
              </a:pPr>
              <a:endParaRPr lang="en-US"/>
            </a:p>
          </c:txPr>
        </c:title>
        <c:numFmt formatCode="General" sourceLinked="0"/>
        <c:majorTickMark val="out"/>
        <c:minorTickMark val="none"/>
        <c:tickLblPos val="nextTo"/>
        <c:crossAx val="470277128"/>
        <c:crosses val="autoZero"/>
        <c:crossBetween val="between"/>
        <c:majorUnit val="5"/>
      </c:valAx>
      <c:spPr>
        <a:noFill/>
        <a:ln>
          <a:noFill/>
        </a:ln>
        <a:effectLst/>
      </c:spPr>
    </c:plotArea>
    <c:plotVisOnly val="1"/>
    <c:dispBlanksAs val="gap"/>
    <c:showDLblsOverMax val="0"/>
  </c:chart>
  <c:spPr>
    <a:solidFill>
      <a:schemeClr val="bg1"/>
    </a:solidFill>
    <a:ln w="9525" cap="flat" cmpd="sng" algn="ctr">
      <a:noFill/>
      <a:round/>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775185185185185"/>
          <c:y val="7.7542681013971271E-2"/>
          <c:w val="0.69374398148148153"/>
          <c:h val="0.88191968158116385"/>
        </c:manualLayout>
      </c:layout>
      <c:barChart>
        <c:barDir val="bar"/>
        <c:grouping val="clustered"/>
        <c:varyColors val="0"/>
        <c:ser>
          <c:idx val="0"/>
          <c:order val="0"/>
          <c:tx>
            <c:strRef>
              <c:f>Charts!$I$953</c:f>
              <c:strCache>
                <c:ptCount val="1"/>
                <c:pt idx="0">
                  <c:v>Today</c:v>
                </c:pt>
              </c:strCache>
            </c:strRef>
          </c:tx>
          <c:spPr>
            <a:solidFill>
              <a:schemeClr val="bg1">
                <a:lumMod val="75000"/>
              </a:schemeClr>
            </a:solidFill>
            <a:ln>
              <a:noFill/>
            </a:ln>
            <a:effectLst/>
          </c:spPr>
          <c:invertIfNegative val="0"/>
          <c:dPt>
            <c:idx val="3"/>
            <c:invertIfNegative val="0"/>
            <c:bubble3D val="0"/>
            <c:spPr>
              <a:solidFill>
                <a:schemeClr val="bg1">
                  <a:lumMod val="75000"/>
                </a:schemeClr>
              </a:solidFill>
              <a:ln>
                <a:noFill/>
              </a:ln>
              <a:effectLst/>
            </c:spPr>
            <c:extLst xmlns:c16r2="http://schemas.microsoft.com/office/drawing/2015/06/chart">
              <c:ext xmlns:c16="http://schemas.microsoft.com/office/drawing/2014/chart" uri="{C3380CC4-5D6E-409C-BE32-E72D297353CC}">
                <c16:uniqueId val="{00000001-421C-43BF-906D-386F6BC6E2EB}"/>
              </c:ext>
            </c:extLst>
          </c:dPt>
          <c:dPt>
            <c:idx val="4"/>
            <c:invertIfNegative val="0"/>
            <c:bubble3D val="0"/>
            <c:spPr>
              <a:solidFill>
                <a:schemeClr val="bg1">
                  <a:lumMod val="75000"/>
                </a:schemeClr>
              </a:solidFill>
              <a:ln>
                <a:noFill/>
              </a:ln>
              <a:effectLst/>
            </c:spPr>
            <c:extLst xmlns:c16r2="http://schemas.microsoft.com/office/drawing/2015/06/chart">
              <c:ext xmlns:c16="http://schemas.microsoft.com/office/drawing/2014/chart" uri="{C3380CC4-5D6E-409C-BE32-E72D297353CC}">
                <c16:uniqueId val="{00000003-421C-43BF-906D-386F6BC6E2EB}"/>
              </c:ext>
            </c:extLst>
          </c:dPt>
          <c:dPt>
            <c:idx val="6"/>
            <c:invertIfNegative val="0"/>
            <c:bubble3D val="0"/>
            <c:spPr>
              <a:pattFill prst="pct70">
                <a:fgClr>
                  <a:schemeClr val="bg1">
                    <a:lumMod val="75000"/>
                  </a:schemeClr>
                </a:fgClr>
                <a:bgClr>
                  <a:schemeClr val="bg1"/>
                </a:bgClr>
              </a:pattFill>
              <a:ln>
                <a:noFill/>
              </a:ln>
              <a:effectLst/>
            </c:spPr>
            <c:extLst xmlns:c16r2="http://schemas.microsoft.com/office/drawing/2015/06/chart">
              <c:ext xmlns:c16="http://schemas.microsoft.com/office/drawing/2014/chart" uri="{C3380CC4-5D6E-409C-BE32-E72D297353CC}">
                <c16:uniqueId val="{00000009-E387-4056-9C8B-980310437E03}"/>
              </c:ext>
            </c:extLst>
          </c:dPt>
          <c:dPt>
            <c:idx val="9"/>
            <c:invertIfNegative val="0"/>
            <c:bubble3D val="0"/>
            <c:spPr>
              <a:solidFill>
                <a:schemeClr val="bg1">
                  <a:lumMod val="75000"/>
                </a:schemeClr>
              </a:solidFill>
              <a:ln>
                <a:noFill/>
              </a:ln>
              <a:effectLst/>
            </c:spPr>
            <c:extLst xmlns:c16r2="http://schemas.microsoft.com/office/drawing/2015/06/chart">
              <c:ext xmlns:c16="http://schemas.microsoft.com/office/drawing/2014/chart" uri="{C3380CC4-5D6E-409C-BE32-E72D297353CC}">
                <c16:uniqueId val="{00000005-421C-43BF-906D-386F6BC6E2EB}"/>
              </c:ext>
            </c:extLst>
          </c:dPt>
          <c:dLbls>
            <c:dLbl>
              <c:idx val="4"/>
              <c:spPr>
                <a:noFill/>
                <a:ln>
                  <a:noFill/>
                </a:ln>
                <a:effectLst/>
              </c:spPr>
              <c:txPr>
                <a:bodyPr rot="0" spcFirstLastPara="1" vertOverflow="ellipsis" vert="horz" wrap="square" lIns="38100" tIns="19050" rIns="38100" bIns="19050" anchor="ctr" anchorCtr="1">
                  <a:spAutoFit/>
                </a:bodyPr>
                <a:lstStyle/>
                <a:p>
                  <a:pPr>
                    <a:defRPr sz="800" b="1" i="0" u="none" strike="noStrike" kern="1200" baseline="0">
                      <a:solidFill>
                        <a:schemeClr val="tx1">
                          <a:lumMod val="85000"/>
                          <a:lumOff val="15000"/>
                        </a:schemeClr>
                      </a:solidFill>
                      <a:latin typeface="+mn-lt"/>
                      <a:ea typeface="+mn-ea"/>
                      <a:cs typeface="+mn-cs"/>
                    </a:defRPr>
                  </a:pPr>
                  <a:endParaRPr lang="en-US"/>
                </a:p>
              </c:txPr>
              <c:dLblPos val="inEnd"/>
              <c:showLegendKey val="0"/>
              <c:showVal val="1"/>
              <c:showCatName val="0"/>
              <c:showSerName val="0"/>
              <c:showPercent val="0"/>
              <c:showBubbleSize val="0"/>
            </c:dLbl>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chemeClr val="tx1">
                        <a:lumMod val="85000"/>
                        <a:lumOff val="15000"/>
                      </a:schemeClr>
                    </a:solidFill>
                    <a:latin typeface="+mn-lt"/>
                    <a:ea typeface="+mn-ea"/>
                    <a:cs typeface="+mn-cs"/>
                  </a:defRPr>
                </a:pPr>
                <a:endParaRPr lang="en-US"/>
              </a:p>
            </c:txPr>
            <c:dLblPos val="in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Charts!$H$954:$H$963</c:f>
              <c:strCache>
                <c:ptCount val="10"/>
                <c:pt idx="0">
                  <c:v>Professional services (2)</c:v>
                </c:pt>
                <c:pt idx="1">
                  <c:v>Other† (7)</c:v>
                </c:pt>
                <c:pt idx="2">
                  <c:v>Insurance (11)</c:v>
                </c:pt>
                <c:pt idx="3">
                  <c:v>Building societies, credit unions (4)</c:v>
                </c:pt>
                <c:pt idx="4">
                  <c:v>Average*</c:v>
                </c:pt>
                <c:pt idx="5">
                  <c:v>Banks (15)</c:v>
                </c:pt>
                <c:pt idx="6">
                  <c:v>FTSE 100ᵠ</c:v>
                </c:pt>
                <c:pt idx="7">
                  <c:v>Asset management (9)</c:v>
                </c:pt>
                <c:pt idx="8">
                  <c:v>Global banks (5)</c:v>
                </c:pt>
                <c:pt idx="9">
                  <c:v>Firms which already meet or exceed targets (15)</c:v>
                </c:pt>
              </c:strCache>
            </c:strRef>
          </c:cat>
          <c:val>
            <c:numRef>
              <c:f>Charts!$I$954:$I$963</c:f>
              <c:numCache>
                <c:formatCode>0%</c:formatCode>
                <c:ptCount val="10"/>
                <c:pt idx="0">
                  <c:v>0.35649999999999998</c:v>
                </c:pt>
                <c:pt idx="1">
                  <c:v>0.32157142857142856</c:v>
                </c:pt>
                <c:pt idx="2">
                  <c:v>0.2969497245179063</c:v>
                </c:pt>
                <c:pt idx="3">
                  <c:v>0.28175</c:v>
                </c:pt>
                <c:pt idx="4">
                  <c:v>0.27386692395654655</c:v>
                </c:pt>
                <c:pt idx="5">
                  <c:v>0.26096666666666668</c:v>
                </c:pt>
                <c:pt idx="6">
                  <c:v>0.251</c:v>
                </c:pt>
                <c:pt idx="7">
                  <c:v>0.23444444444444443</c:v>
                </c:pt>
                <c:pt idx="8">
                  <c:v>0.2266</c:v>
                </c:pt>
                <c:pt idx="9">
                  <c:v>0.64066666666666672</c:v>
                </c:pt>
              </c:numCache>
            </c:numRef>
          </c:val>
          <c:extLst xmlns:c16r2="http://schemas.microsoft.com/office/drawing/2015/06/chart">
            <c:ext xmlns:c16="http://schemas.microsoft.com/office/drawing/2014/chart" uri="{C3380CC4-5D6E-409C-BE32-E72D297353CC}">
              <c16:uniqueId val="{00000006-421C-43BF-906D-386F6BC6E2EB}"/>
            </c:ext>
          </c:extLst>
        </c:ser>
        <c:ser>
          <c:idx val="1"/>
          <c:order val="1"/>
          <c:tx>
            <c:strRef>
              <c:f>Charts!$J$953</c:f>
              <c:strCache>
                <c:ptCount val="1"/>
                <c:pt idx="0">
                  <c:v>Target</c:v>
                </c:pt>
              </c:strCache>
            </c:strRef>
          </c:tx>
          <c:spPr>
            <a:solidFill>
              <a:srgbClr val="0084BA"/>
            </a:solidFill>
            <a:ln>
              <a:noFill/>
            </a:ln>
            <a:effectLst/>
          </c:spPr>
          <c:invertIfNegative val="0"/>
          <c:dPt>
            <c:idx val="4"/>
            <c:invertIfNegative val="0"/>
            <c:bubble3D val="0"/>
            <c:spPr>
              <a:solidFill>
                <a:srgbClr val="0084BA"/>
              </a:solidFill>
              <a:ln>
                <a:noFill/>
              </a:ln>
              <a:effectLst/>
            </c:spPr>
            <c:extLst xmlns:c16r2="http://schemas.microsoft.com/office/drawing/2015/06/chart">
              <c:ext xmlns:c16="http://schemas.microsoft.com/office/drawing/2014/chart" uri="{C3380CC4-5D6E-409C-BE32-E72D297353CC}">
                <c16:uniqueId val="{00000008-421C-43BF-906D-386F6BC6E2EB}"/>
              </c:ext>
            </c:extLst>
          </c:dPt>
          <c:dPt>
            <c:idx val="6"/>
            <c:invertIfNegative val="0"/>
            <c:bubble3D val="0"/>
            <c:spPr>
              <a:pattFill prst="pct70">
                <a:fgClr>
                  <a:srgbClr val="0084BA"/>
                </a:fgClr>
                <a:bgClr>
                  <a:schemeClr val="bg1"/>
                </a:bgClr>
              </a:pattFill>
              <a:ln>
                <a:noFill/>
              </a:ln>
              <a:effectLst/>
            </c:spPr>
            <c:extLst xmlns:c16r2="http://schemas.microsoft.com/office/drawing/2015/06/chart">
              <c:ext xmlns:c16="http://schemas.microsoft.com/office/drawing/2014/chart" uri="{C3380CC4-5D6E-409C-BE32-E72D297353CC}">
                <c16:uniqueId val="{0000000A-E387-4056-9C8B-980310437E03}"/>
              </c:ext>
            </c:extLst>
          </c:dPt>
          <c:dLbls>
            <c:dLbl>
              <c:idx val="4"/>
              <c:layout>
                <c:manualLayout>
                  <c:x val="-5.8796296296296296E-3"/>
                  <c:y val="7.0566666666666668E-3"/>
                </c:manualLayout>
              </c:layout>
              <c:spPr>
                <a:noFill/>
                <a:ln>
                  <a:noFill/>
                </a:ln>
                <a:effectLst/>
              </c:spPr>
              <c:txPr>
                <a:bodyPr rot="0" spcFirstLastPara="1" vertOverflow="ellipsis" vert="horz" wrap="square" lIns="38100" tIns="19050" rIns="38100" bIns="19050" anchor="ctr" anchorCtr="1">
                  <a:spAutoFit/>
                </a:bodyPr>
                <a:lstStyle/>
                <a:p>
                  <a:pPr>
                    <a:defRPr sz="800" b="1" i="0" u="none" strike="noStrike" kern="1200" baseline="0">
                      <a:solidFill>
                        <a:srgbClr val="0084BA"/>
                      </a:solidFill>
                      <a:latin typeface="+mn-lt"/>
                      <a:ea typeface="+mn-ea"/>
                      <a:cs typeface="+mn-cs"/>
                    </a:defRPr>
                  </a:pPr>
                  <a:endParaRPr lang="en-US"/>
                </a:p>
              </c:txP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8-421C-43BF-906D-386F6BC6E2EB}"/>
                </c:ext>
                <c:ext xmlns:c15="http://schemas.microsoft.com/office/drawing/2012/chart" uri="{CE6537A1-D6FC-4f65-9D91-7224C49458BB}"/>
              </c:extLst>
            </c:dLbl>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rgbClr val="0084BA"/>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Charts!$H$954:$H$963</c:f>
              <c:strCache>
                <c:ptCount val="10"/>
                <c:pt idx="0">
                  <c:v>Professional services (2)</c:v>
                </c:pt>
                <c:pt idx="1">
                  <c:v>Other† (7)</c:v>
                </c:pt>
                <c:pt idx="2">
                  <c:v>Insurance (11)</c:v>
                </c:pt>
                <c:pt idx="3">
                  <c:v>Building societies, credit unions (4)</c:v>
                </c:pt>
                <c:pt idx="4">
                  <c:v>Average*</c:v>
                </c:pt>
                <c:pt idx="5">
                  <c:v>Banks (15)</c:v>
                </c:pt>
                <c:pt idx="6">
                  <c:v>FTSE 100ᵠ</c:v>
                </c:pt>
                <c:pt idx="7">
                  <c:v>Asset management (9)</c:v>
                </c:pt>
                <c:pt idx="8">
                  <c:v>Global banks (5)</c:v>
                </c:pt>
                <c:pt idx="9">
                  <c:v>Firms which already meet or exceed targets (15)</c:v>
                </c:pt>
              </c:strCache>
            </c:strRef>
          </c:cat>
          <c:val>
            <c:numRef>
              <c:f>Charts!$J$954:$J$963</c:f>
              <c:numCache>
                <c:formatCode>0%</c:formatCode>
                <c:ptCount val="10"/>
                <c:pt idx="0">
                  <c:v>0.37</c:v>
                </c:pt>
                <c:pt idx="1">
                  <c:v>0.37857142857142856</c:v>
                </c:pt>
                <c:pt idx="2">
                  <c:v>0.38327272727272721</c:v>
                </c:pt>
                <c:pt idx="3">
                  <c:v>0.34075</c:v>
                </c:pt>
                <c:pt idx="4">
                  <c:v>0.35249684905660389</c:v>
                </c:pt>
                <c:pt idx="5">
                  <c:v>0.3712222</c:v>
                </c:pt>
                <c:pt idx="6">
                  <c:v>0.33</c:v>
                </c:pt>
                <c:pt idx="7">
                  <c:v>0.30222222222222217</c:v>
                </c:pt>
                <c:pt idx="8">
                  <c:v>0.28500000000000003</c:v>
                </c:pt>
                <c:pt idx="9">
                  <c:v>0.50286666666666657</c:v>
                </c:pt>
              </c:numCache>
            </c:numRef>
          </c:val>
          <c:extLst xmlns:c16r2="http://schemas.microsoft.com/office/drawing/2015/06/chart">
            <c:ext xmlns:c16="http://schemas.microsoft.com/office/drawing/2014/chart" uri="{C3380CC4-5D6E-409C-BE32-E72D297353CC}">
              <c16:uniqueId val="{00000009-421C-43BF-906D-386F6BC6E2EB}"/>
            </c:ext>
          </c:extLst>
        </c:ser>
        <c:dLbls>
          <c:showLegendKey val="0"/>
          <c:showVal val="0"/>
          <c:showCatName val="0"/>
          <c:showSerName val="0"/>
          <c:showPercent val="0"/>
          <c:showBubbleSize val="0"/>
        </c:dLbls>
        <c:gapWidth val="50"/>
        <c:axId val="156937416"/>
        <c:axId val="156936240"/>
      </c:barChart>
      <c:catAx>
        <c:axId val="156937416"/>
        <c:scaling>
          <c:orientation val="maxMin"/>
        </c:scaling>
        <c:delete val="0"/>
        <c:axPos val="l"/>
        <c:numFmt formatCode="General" sourceLinked="1"/>
        <c:majorTickMark val="out"/>
        <c:minorTickMark val="none"/>
        <c:tickLblPos val="nextTo"/>
        <c:spPr>
          <a:noFill/>
          <a:ln w="6350" cap="flat" cmpd="sng" algn="ctr">
            <a:solidFill>
              <a:srgbClr val="898989"/>
            </a:solidFill>
            <a:round/>
          </a:ln>
          <a:effectLst/>
        </c:spPr>
        <c:txPr>
          <a:bodyPr rot="0" spcFirstLastPara="1" vertOverflow="ellipsis" wrap="square" anchor="ctr" anchorCtr="1"/>
          <a:lstStyle/>
          <a:p>
            <a:pPr>
              <a:defRPr sz="800" b="0" i="0" u="none" strike="noStrike" kern="1200" baseline="0">
                <a:solidFill>
                  <a:schemeClr val="tx1">
                    <a:lumMod val="75000"/>
                    <a:lumOff val="25000"/>
                  </a:schemeClr>
                </a:solidFill>
                <a:latin typeface="+mn-lt"/>
                <a:ea typeface="+mn-ea"/>
                <a:cs typeface="+mn-cs"/>
              </a:defRPr>
            </a:pPr>
            <a:endParaRPr lang="en-US"/>
          </a:p>
        </c:txPr>
        <c:crossAx val="156936240"/>
        <c:crosses val="autoZero"/>
        <c:auto val="1"/>
        <c:lblAlgn val="ctr"/>
        <c:lblOffset val="100"/>
        <c:noMultiLvlLbl val="0"/>
      </c:catAx>
      <c:valAx>
        <c:axId val="156936240"/>
        <c:scaling>
          <c:orientation val="minMax"/>
          <c:max val="0.65000000000000013"/>
          <c:min val="0"/>
        </c:scaling>
        <c:delete val="1"/>
        <c:axPos val="t"/>
        <c:majorGridlines>
          <c:spPr>
            <a:ln w="6350" cap="flat" cmpd="sng" algn="ctr">
              <a:solidFill>
                <a:schemeClr val="bg1">
                  <a:lumMod val="85000"/>
                </a:schemeClr>
              </a:solidFill>
              <a:prstDash val="sysDash"/>
              <a:round/>
            </a:ln>
            <a:effectLst/>
          </c:spPr>
        </c:majorGridlines>
        <c:numFmt formatCode="General" sourceLinked="0"/>
        <c:majorTickMark val="out"/>
        <c:minorTickMark val="none"/>
        <c:tickLblPos val="nextTo"/>
        <c:crossAx val="156937416"/>
        <c:crosses val="autoZero"/>
        <c:crossBetween val="between"/>
        <c:majorUnit val="0.15000000000000002"/>
      </c:valAx>
      <c:spPr>
        <a:noFill/>
        <a:ln>
          <a:noFill/>
        </a:ln>
        <a:effectLst/>
      </c:spPr>
    </c:plotArea>
    <c:legend>
      <c:legendPos val="t"/>
      <c:layout>
        <c:manualLayout>
          <c:xMode val="edge"/>
          <c:yMode val="edge"/>
          <c:x val="0.8616611111111111"/>
          <c:y val="7.0555555555555552E-2"/>
          <c:w val="0.11746458333333334"/>
          <c:h val="7.9965277777777774E-2"/>
        </c:manualLayout>
      </c:layout>
      <c:overlay val="0"/>
      <c:spPr>
        <a:noFill/>
        <a:ln>
          <a:noFill/>
        </a:ln>
        <a:effectLst/>
      </c:spPr>
      <c:txPr>
        <a:bodyPr rot="0" spcFirstLastPara="1" vertOverflow="ellipsis" vert="horz" wrap="square" anchor="ctr" anchorCtr="1"/>
        <a:lstStyle/>
        <a:p>
          <a:pPr>
            <a:defRPr sz="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solidFill>
      <a:schemeClr val="bg1"/>
    </a:solidFill>
    <a:ln w="9525" cap="flat" cmpd="sng" algn="ctr">
      <a:noFill/>
      <a:round/>
    </a:ln>
    <a:effectLst/>
  </c:spPr>
  <c:txPr>
    <a:bodyPr/>
    <a:lstStyle/>
    <a:p>
      <a:pPr>
        <a:defRPr/>
      </a:pPr>
      <a:endParaRPr lang="en-US"/>
    </a:p>
  </c:txPr>
  <c:externalData r:id="rId3">
    <c:autoUpdate val="0"/>
  </c:externalData>
  <c:userShapes r:id="rId4"/>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8038842592592594"/>
          <c:y val="7.7542681013971271E-2"/>
          <c:w val="0.68909861111111115"/>
          <c:h val="0.88191968158116385"/>
        </c:manualLayout>
      </c:layout>
      <c:barChart>
        <c:barDir val="bar"/>
        <c:grouping val="clustered"/>
        <c:varyColors val="0"/>
        <c:ser>
          <c:idx val="0"/>
          <c:order val="0"/>
          <c:tx>
            <c:strRef>
              <c:f>Charts!$I$1033</c:f>
              <c:strCache>
                <c:ptCount val="1"/>
                <c:pt idx="0">
                  <c:v>Today</c:v>
                </c:pt>
              </c:strCache>
            </c:strRef>
          </c:tx>
          <c:spPr>
            <a:solidFill>
              <a:schemeClr val="bg1">
                <a:lumMod val="75000"/>
              </a:schemeClr>
            </a:solidFill>
            <a:ln>
              <a:noFill/>
            </a:ln>
            <a:effectLst/>
          </c:spPr>
          <c:invertIfNegative val="0"/>
          <c:dPt>
            <c:idx val="3"/>
            <c:invertIfNegative val="0"/>
            <c:bubble3D val="0"/>
            <c:spPr>
              <a:solidFill>
                <a:schemeClr val="bg1">
                  <a:lumMod val="75000"/>
                </a:schemeClr>
              </a:solidFill>
              <a:ln>
                <a:noFill/>
              </a:ln>
              <a:effectLst/>
            </c:spPr>
            <c:extLst xmlns:c16r2="http://schemas.microsoft.com/office/drawing/2015/06/chart">
              <c:ext xmlns:c16="http://schemas.microsoft.com/office/drawing/2014/chart" uri="{C3380CC4-5D6E-409C-BE32-E72D297353CC}">
                <c16:uniqueId val="{00000001-5FF3-4E24-9872-49C65C472E4E}"/>
              </c:ext>
            </c:extLst>
          </c:dPt>
          <c:dPt>
            <c:idx val="4"/>
            <c:invertIfNegative val="0"/>
            <c:bubble3D val="0"/>
            <c:spPr>
              <a:solidFill>
                <a:schemeClr val="bg1">
                  <a:lumMod val="75000"/>
                </a:schemeClr>
              </a:solidFill>
              <a:ln>
                <a:noFill/>
              </a:ln>
              <a:effectLst/>
            </c:spPr>
            <c:extLst xmlns:c16r2="http://schemas.microsoft.com/office/drawing/2015/06/chart">
              <c:ext xmlns:c16="http://schemas.microsoft.com/office/drawing/2014/chart" uri="{C3380CC4-5D6E-409C-BE32-E72D297353CC}">
                <c16:uniqueId val="{00000003-5FF3-4E24-9872-49C65C472E4E}"/>
              </c:ext>
            </c:extLst>
          </c:dPt>
          <c:dPt>
            <c:idx val="8"/>
            <c:invertIfNegative val="0"/>
            <c:bubble3D val="0"/>
            <c:spPr>
              <a:solidFill>
                <a:schemeClr val="bg1">
                  <a:lumMod val="75000"/>
                </a:schemeClr>
              </a:solidFill>
              <a:ln>
                <a:noFill/>
              </a:ln>
              <a:effectLst/>
            </c:spPr>
            <c:extLst xmlns:c16r2="http://schemas.microsoft.com/office/drawing/2015/06/chart">
              <c:ext xmlns:c16="http://schemas.microsoft.com/office/drawing/2014/chart" uri="{C3380CC4-5D6E-409C-BE32-E72D297353CC}">
                <c16:uniqueId val="{00000006-5FF3-4E24-9872-49C65C472E4E}"/>
              </c:ext>
            </c:extLst>
          </c:dPt>
          <c:dLbls>
            <c:dLbl>
              <c:idx val="0"/>
              <c:delete val="1"/>
              <c:extLst xmlns:c16r2="http://schemas.microsoft.com/office/drawing/2015/06/chart">
                <c:ext xmlns:c16="http://schemas.microsoft.com/office/drawing/2014/chart" uri="{C3380CC4-5D6E-409C-BE32-E72D297353CC}">
                  <c16:uniqueId val="{0000000C-5FF3-4E24-9872-49C65C472E4E}"/>
                </c:ext>
                <c:ext xmlns:c15="http://schemas.microsoft.com/office/drawing/2012/chart" uri="{CE6537A1-D6FC-4f65-9D91-7224C49458BB}"/>
              </c:extLst>
            </c:dLbl>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chemeClr val="tx1">
                        <a:lumMod val="85000"/>
                        <a:lumOff val="15000"/>
                      </a:schemeClr>
                    </a:solidFill>
                    <a:latin typeface="+mn-lt"/>
                    <a:ea typeface="+mn-ea"/>
                    <a:cs typeface="+mn-cs"/>
                  </a:defRPr>
                </a:pPr>
                <a:endParaRPr lang="en-US"/>
              </a:p>
            </c:txPr>
            <c:dLblPos val="in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Charts!$H$1034:$H$1042</c:f>
              <c:strCache>
                <c:ptCount val="9"/>
                <c:pt idx="0">
                  <c:v>&lt; 10 (0)</c:v>
                </c:pt>
                <c:pt idx="1">
                  <c:v>10 - 99 (3)</c:v>
                </c:pt>
                <c:pt idx="2">
                  <c:v>100-499 (7)</c:v>
                </c:pt>
                <c:pt idx="3">
                  <c:v>500-999 (8)</c:v>
                </c:pt>
                <c:pt idx="4">
                  <c:v>1000-2499 (12)</c:v>
                </c:pt>
                <c:pt idx="5">
                  <c:v>2500-4999 (5)</c:v>
                </c:pt>
                <c:pt idx="6">
                  <c:v>5000-9999 (9)</c:v>
                </c:pt>
                <c:pt idx="7">
                  <c:v>&gt; 10000 (9)</c:v>
                </c:pt>
                <c:pt idx="8">
                  <c:v>Firms which already meet or exceed targets (15)</c:v>
                </c:pt>
              </c:strCache>
            </c:strRef>
          </c:cat>
          <c:val>
            <c:numRef>
              <c:f>Charts!$I$1034:$I$1042</c:f>
              <c:numCache>
                <c:formatCode>0%</c:formatCode>
                <c:ptCount val="9"/>
                <c:pt idx="0">
                  <c:v>0</c:v>
                </c:pt>
                <c:pt idx="1">
                  <c:v>0.34066666666666667</c:v>
                </c:pt>
                <c:pt idx="2">
                  <c:v>0.23799999999999999</c:v>
                </c:pt>
                <c:pt idx="3">
                  <c:v>0.21281250000000002</c:v>
                </c:pt>
                <c:pt idx="4">
                  <c:v>0.29447916666666668</c:v>
                </c:pt>
                <c:pt idx="5">
                  <c:v>0.29399999999999998</c:v>
                </c:pt>
                <c:pt idx="6">
                  <c:v>0.27311111111111108</c:v>
                </c:pt>
                <c:pt idx="7">
                  <c:v>0.29585521885521887</c:v>
                </c:pt>
                <c:pt idx="8">
                  <c:v>0.64066666666666672</c:v>
                </c:pt>
              </c:numCache>
            </c:numRef>
          </c:val>
          <c:extLst xmlns:c16r2="http://schemas.microsoft.com/office/drawing/2015/06/chart">
            <c:ext xmlns:c16="http://schemas.microsoft.com/office/drawing/2014/chart" uri="{C3380CC4-5D6E-409C-BE32-E72D297353CC}">
              <c16:uniqueId val="{00000007-5FF3-4E24-9872-49C65C472E4E}"/>
            </c:ext>
          </c:extLst>
        </c:ser>
        <c:ser>
          <c:idx val="1"/>
          <c:order val="1"/>
          <c:tx>
            <c:strRef>
              <c:f>Charts!$J$1033</c:f>
              <c:strCache>
                <c:ptCount val="1"/>
                <c:pt idx="0">
                  <c:v>Target</c:v>
                </c:pt>
              </c:strCache>
            </c:strRef>
          </c:tx>
          <c:spPr>
            <a:solidFill>
              <a:srgbClr val="0084BA"/>
            </a:solidFill>
            <a:ln>
              <a:noFill/>
            </a:ln>
            <a:effectLst/>
          </c:spPr>
          <c:invertIfNegative val="0"/>
          <c:dPt>
            <c:idx val="4"/>
            <c:invertIfNegative val="0"/>
            <c:bubble3D val="0"/>
            <c:spPr>
              <a:solidFill>
                <a:srgbClr val="0084BA"/>
              </a:solidFill>
              <a:ln>
                <a:noFill/>
              </a:ln>
              <a:effectLst/>
            </c:spPr>
            <c:extLst xmlns:c16r2="http://schemas.microsoft.com/office/drawing/2015/06/chart">
              <c:ext xmlns:c16="http://schemas.microsoft.com/office/drawing/2014/chart" uri="{C3380CC4-5D6E-409C-BE32-E72D297353CC}">
                <c16:uniqueId val="{00000009-5FF3-4E24-9872-49C65C472E4E}"/>
              </c:ext>
            </c:extLst>
          </c:dPt>
          <c:dLbls>
            <c:dLbl>
              <c:idx val="0"/>
              <c:delete val="1"/>
              <c:extLst xmlns:c16r2="http://schemas.microsoft.com/office/drawing/2015/06/chart">
                <c:ext xmlns:c16="http://schemas.microsoft.com/office/drawing/2014/chart" uri="{C3380CC4-5D6E-409C-BE32-E72D297353CC}">
                  <c16:uniqueId val="{0000000D-5FF3-4E24-9872-49C65C472E4E}"/>
                </c:ext>
                <c:ext xmlns:c15="http://schemas.microsoft.com/office/drawing/2012/chart" uri="{CE6537A1-D6FC-4f65-9D91-7224C49458BB}"/>
              </c:extLst>
            </c:dLbl>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rgbClr val="0084BA"/>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Charts!$H$1034:$H$1042</c:f>
              <c:strCache>
                <c:ptCount val="9"/>
                <c:pt idx="0">
                  <c:v>&lt; 10 (0)</c:v>
                </c:pt>
                <c:pt idx="1">
                  <c:v>10 - 99 (3)</c:v>
                </c:pt>
                <c:pt idx="2">
                  <c:v>100-499 (7)</c:v>
                </c:pt>
                <c:pt idx="3">
                  <c:v>500-999 (8)</c:v>
                </c:pt>
                <c:pt idx="4">
                  <c:v>1000-2499 (12)</c:v>
                </c:pt>
                <c:pt idx="5">
                  <c:v>2500-4999 (5)</c:v>
                </c:pt>
                <c:pt idx="6">
                  <c:v>5000-9999 (9)</c:v>
                </c:pt>
                <c:pt idx="7">
                  <c:v>&gt; 10000 (9)</c:v>
                </c:pt>
                <c:pt idx="8">
                  <c:v>Firms which already meet or exceed targets (15)</c:v>
                </c:pt>
              </c:strCache>
            </c:strRef>
          </c:cat>
          <c:val>
            <c:numRef>
              <c:f>Charts!$J$1034:$J$1042</c:f>
              <c:numCache>
                <c:formatCode>0%</c:formatCode>
                <c:ptCount val="9"/>
                <c:pt idx="0">
                  <c:v>0</c:v>
                </c:pt>
                <c:pt idx="1">
                  <c:v>0.41666666666666669</c:v>
                </c:pt>
                <c:pt idx="2">
                  <c:v>0.31071428571428578</c:v>
                </c:pt>
                <c:pt idx="3">
                  <c:v>0.30729162499999996</c:v>
                </c:pt>
                <c:pt idx="4">
                  <c:v>0.36108333333333337</c:v>
                </c:pt>
                <c:pt idx="5">
                  <c:v>0.41</c:v>
                </c:pt>
                <c:pt idx="6">
                  <c:v>0.34622222222222221</c:v>
                </c:pt>
                <c:pt idx="7">
                  <c:v>0.36666666666666659</c:v>
                </c:pt>
                <c:pt idx="8">
                  <c:v>0.50286666666666657</c:v>
                </c:pt>
              </c:numCache>
            </c:numRef>
          </c:val>
          <c:extLst xmlns:c16r2="http://schemas.microsoft.com/office/drawing/2015/06/chart">
            <c:ext xmlns:c16="http://schemas.microsoft.com/office/drawing/2014/chart" uri="{C3380CC4-5D6E-409C-BE32-E72D297353CC}">
              <c16:uniqueId val="{0000000B-5FF3-4E24-9872-49C65C472E4E}"/>
            </c:ext>
          </c:extLst>
        </c:ser>
        <c:dLbls>
          <c:showLegendKey val="0"/>
          <c:showVal val="0"/>
          <c:showCatName val="0"/>
          <c:showSerName val="0"/>
          <c:showPercent val="0"/>
          <c:showBubbleSize val="0"/>
        </c:dLbls>
        <c:gapWidth val="50"/>
        <c:axId val="156936632"/>
        <c:axId val="156937024"/>
      </c:barChart>
      <c:catAx>
        <c:axId val="156936632"/>
        <c:scaling>
          <c:orientation val="maxMin"/>
        </c:scaling>
        <c:delete val="0"/>
        <c:axPos val="l"/>
        <c:numFmt formatCode="General" sourceLinked="1"/>
        <c:majorTickMark val="out"/>
        <c:minorTickMark val="none"/>
        <c:tickLblPos val="nextTo"/>
        <c:spPr>
          <a:noFill/>
          <a:ln w="6350" cap="flat" cmpd="sng" algn="ctr">
            <a:solidFill>
              <a:srgbClr val="898989"/>
            </a:solidFill>
            <a:round/>
          </a:ln>
          <a:effectLst/>
        </c:spPr>
        <c:txPr>
          <a:bodyPr rot="0" spcFirstLastPara="1" vertOverflow="ellipsis" wrap="square" anchor="ctr" anchorCtr="1"/>
          <a:lstStyle/>
          <a:p>
            <a:pPr>
              <a:defRPr sz="800" b="0" i="0" u="none" strike="noStrike" kern="1200" baseline="0">
                <a:solidFill>
                  <a:schemeClr val="tx1">
                    <a:lumMod val="75000"/>
                    <a:lumOff val="25000"/>
                  </a:schemeClr>
                </a:solidFill>
                <a:latin typeface="+mn-lt"/>
                <a:ea typeface="+mn-ea"/>
                <a:cs typeface="+mn-cs"/>
              </a:defRPr>
            </a:pPr>
            <a:endParaRPr lang="en-US"/>
          </a:p>
        </c:txPr>
        <c:crossAx val="156937024"/>
        <c:crosses val="autoZero"/>
        <c:auto val="1"/>
        <c:lblAlgn val="ctr"/>
        <c:lblOffset val="100"/>
        <c:noMultiLvlLbl val="0"/>
      </c:catAx>
      <c:valAx>
        <c:axId val="156937024"/>
        <c:scaling>
          <c:orientation val="minMax"/>
          <c:max val="0.65000000000000013"/>
          <c:min val="0"/>
        </c:scaling>
        <c:delete val="1"/>
        <c:axPos val="t"/>
        <c:majorGridlines>
          <c:spPr>
            <a:ln w="6350" cap="flat" cmpd="sng" algn="ctr">
              <a:solidFill>
                <a:schemeClr val="bg1">
                  <a:lumMod val="85000"/>
                </a:schemeClr>
              </a:solidFill>
              <a:prstDash val="sysDash"/>
              <a:round/>
            </a:ln>
            <a:effectLst/>
          </c:spPr>
        </c:majorGridlines>
        <c:numFmt formatCode="General" sourceLinked="0"/>
        <c:majorTickMark val="out"/>
        <c:minorTickMark val="none"/>
        <c:tickLblPos val="nextTo"/>
        <c:crossAx val="156936632"/>
        <c:crosses val="autoZero"/>
        <c:crossBetween val="between"/>
        <c:majorUnit val="0.15000000000000002"/>
      </c:valAx>
      <c:spPr>
        <a:noFill/>
        <a:ln>
          <a:noFill/>
        </a:ln>
        <a:effectLst/>
      </c:spPr>
    </c:plotArea>
    <c:legend>
      <c:legendPos val="t"/>
      <c:layout>
        <c:manualLayout>
          <c:xMode val="edge"/>
          <c:yMode val="edge"/>
          <c:x val="0.87342037037037035"/>
          <c:y val="9.8777777777777784E-2"/>
          <c:w val="0.10864513888888891"/>
          <c:h val="8.349305555555557E-2"/>
        </c:manualLayout>
      </c:layout>
      <c:overlay val="0"/>
      <c:spPr>
        <a:noFill/>
        <a:ln>
          <a:noFill/>
        </a:ln>
        <a:effectLst/>
      </c:spPr>
      <c:txPr>
        <a:bodyPr rot="0" spcFirstLastPara="1" vertOverflow="ellipsis" vert="horz" wrap="square" anchor="ctr" anchorCtr="1"/>
        <a:lstStyle/>
        <a:p>
          <a:pPr>
            <a:defRPr sz="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solidFill>
      <a:schemeClr val="bg1"/>
    </a:solidFill>
    <a:ln w="9525" cap="flat" cmpd="sng" algn="ctr">
      <a:noFill/>
      <a:round/>
    </a:ln>
    <a:effectLst/>
  </c:spPr>
  <c:txPr>
    <a:bodyPr/>
    <a:lstStyle/>
    <a:p>
      <a:pPr>
        <a:defRPr/>
      </a:pPr>
      <a:endParaRPr lang="en-US"/>
    </a:p>
  </c:txPr>
  <c:externalData r:id="rId3">
    <c:autoUpdate val="0"/>
  </c:externalData>
  <c:userShapes r:id="rId4"/>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manualLayout>
          <c:layoutTarget val="inner"/>
          <c:xMode val="edge"/>
          <c:yMode val="edge"/>
          <c:x val="0.16511824793658578"/>
          <c:y val="0.27791444444444446"/>
          <c:w val="0.7018177657922694"/>
          <c:h val="0.59639888888888892"/>
        </c:manualLayout>
      </c:layout>
      <c:pieChart>
        <c:varyColors val="1"/>
        <c:ser>
          <c:idx val="0"/>
          <c:order val="0"/>
          <c:tx>
            <c:strRef>
              <c:f>Sheet1!$D$4</c:f>
              <c:strCache>
                <c:ptCount val="1"/>
                <c:pt idx="0">
                  <c:v>%</c:v>
                </c:pt>
              </c:strCache>
            </c:strRef>
          </c:tx>
          <c:spPr>
            <a:effectLst/>
          </c:spPr>
          <c:explosion val="3"/>
          <c:dPt>
            <c:idx val="0"/>
            <c:bubble3D val="0"/>
            <c:spPr>
              <a:solidFill>
                <a:srgbClr val="0084BA"/>
              </a:solidFill>
              <a:effectLst/>
            </c:spPr>
            <c:extLst xmlns:c16r2="http://schemas.microsoft.com/office/drawing/2015/06/chart">
              <c:ext xmlns:c16="http://schemas.microsoft.com/office/drawing/2014/chart" uri="{C3380CC4-5D6E-409C-BE32-E72D297353CC}">
                <c16:uniqueId val="{00000001-B6E6-487D-A91C-230D95744CB9}"/>
              </c:ext>
            </c:extLst>
          </c:dPt>
          <c:dPt>
            <c:idx val="1"/>
            <c:bubble3D val="0"/>
            <c:spPr>
              <a:solidFill>
                <a:schemeClr val="bg1">
                  <a:lumMod val="65000"/>
                </a:schemeClr>
              </a:solidFill>
              <a:ln>
                <a:solidFill>
                  <a:schemeClr val="bg1"/>
                </a:solidFill>
              </a:ln>
              <a:effectLst/>
            </c:spPr>
            <c:extLst xmlns:c16r2="http://schemas.microsoft.com/office/drawing/2015/06/chart">
              <c:ext xmlns:c16="http://schemas.microsoft.com/office/drawing/2014/chart" uri="{C3380CC4-5D6E-409C-BE32-E72D297353CC}">
                <c16:uniqueId val="{00000003-B6E6-487D-A91C-230D95744CB9}"/>
              </c:ext>
            </c:extLst>
          </c:dPt>
          <c:dPt>
            <c:idx val="2"/>
            <c:bubble3D val="0"/>
            <c:spPr>
              <a:solidFill>
                <a:schemeClr val="bg1">
                  <a:lumMod val="85000"/>
                </a:schemeClr>
              </a:solidFill>
              <a:effectLst/>
            </c:spPr>
            <c:extLst xmlns:c16r2="http://schemas.microsoft.com/office/drawing/2015/06/chart">
              <c:ext xmlns:c16="http://schemas.microsoft.com/office/drawing/2014/chart" uri="{C3380CC4-5D6E-409C-BE32-E72D297353CC}">
                <c16:uniqueId val="{00000005-B6E6-487D-A91C-230D95744CB9}"/>
              </c:ext>
            </c:extLst>
          </c:dPt>
          <c:dLbls>
            <c:dLbl>
              <c:idx val="0"/>
              <c:layout>
                <c:manualLayout>
                  <c:x val="-0.15185972222222233"/>
                  <c:y val="-0.19050000000000006"/>
                </c:manualLayout>
              </c:layout>
              <c:spPr>
                <a:noFill/>
                <a:ln>
                  <a:noFill/>
                </a:ln>
                <a:effectLst/>
              </c:spPr>
              <c:txPr>
                <a:bodyPr vertOverflow="clip" horzOverflow="clip" wrap="square" lIns="38100" tIns="19050" rIns="38100" bIns="19050" anchor="ctr">
                  <a:noAutofit/>
                </a:bodyPr>
                <a:lstStyle/>
                <a:p>
                  <a:pPr>
                    <a:defRPr sz="800" b="1">
                      <a:solidFill>
                        <a:schemeClr val="bg1"/>
                      </a:solidFill>
                    </a:defRPr>
                  </a:pPr>
                  <a:endParaRPr lang="en-US"/>
                </a:p>
              </c:txPr>
              <c:dLblPos val="bestFit"/>
              <c:showLegendKey val="0"/>
              <c:showVal val="1"/>
              <c:showCatName val="1"/>
              <c:showSerName val="0"/>
              <c:showPercent val="0"/>
              <c:showBubbleSize val="0"/>
              <c:extLst xmlns:c16r2="http://schemas.microsoft.com/office/drawing/2015/06/chart">
                <c:ext xmlns:c16="http://schemas.microsoft.com/office/drawing/2014/chart" uri="{C3380CC4-5D6E-409C-BE32-E72D297353CC}">
                  <c16:uniqueId val="{00000001-B6E6-487D-A91C-230D95744CB9}"/>
                </c:ext>
                <c:ext xmlns:c15="http://schemas.microsoft.com/office/drawing/2012/chart" uri="{CE6537A1-D6FC-4f65-9D91-7224C49458BB}">
                  <c15:spPr xmlns:c15="http://schemas.microsoft.com/office/drawing/2012/chart">
                    <a:prstGeom prst="rect">
                      <a:avLst/>
                    </a:prstGeom>
                  </c15:spPr>
                  <c15:layout>
                    <c:manualLayout>
                      <c:w val="0.43905347222222213"/>
                      <c:h val="0.26521833333333328"/>
                    </c:manualLayout>
                  </c15:layout>
                </c:ext>
              </c:extLst>
            </c:dLbl>
            <c:dLbl>
              <c:idx val="1"/>
              <c:layout>
                <c:manualLayout>
                  <c:x val="-5.3709398324071823E-2"/>
                  <c:y val="-7.7611111111111145E-2"/>
                </c:manualLayout>
              </c:layout>
              <c:spPr>
                <a:noFill/>
                <a:ln>
                  <a:noFill/>
                </a:ln>
                <a:effectLst/>
              </c:spPr>
              <c:txPr>
                <a:bodyPr vertOverflow="clip" horzOverflow="clip" wrap="square" lIns="38100" tIns="19050" rIns="38100" bIns="19050" anchor="ctr">
                  <a:noAutofit/>
                </a:bodyPr>
                <a:lstStyle/>
                <a:p>
                  <a:pPr>
                    <a:defRPr sz="800">
                      <a:solidFill>
                        <a:schemeClr val="tx1"/>
                      </a:solidFill>
                    </a:defRPr>
                  </a:pPr>
                  <a:endParaRPr lang="en-US"/>
                </a:p>
              </c:txPr>
              <c:dLblPos val="bestFit"/>
              <c:showLegendKey val="0"/>
              <c:showVal val="1"/>
              <c:showCatName val="1"/>
              <c:showSerName val="0"/>
              <c:showPercent val="0"/>
              <c:showBubbleSize val="0"/>
              <c:extLst xmlns:c16r2="http://schemas.microsoft.com/office/drawing/2015/06/chart">
                <c:ext xmlns:c16="http://schemas.microsoft.com/office/drawing/2014/chart" uri="{C3380CC4-5D6E-409C-BE32-E72D297353CC}">
                  <c16:uniqueId val="{00000003-B6E6-487D-A91C-230D95744CB9}"/>
                </c:ext>
                <c:ext xmlns:c15="http://schemas.microsoft.com/office/drawing/2012/chart" uri="{CE6537A1-D6FC-4f65-9D91-7224C49458BB}">
                  <c15:spPr xmlns:c15="http://schemas.microsoft.com/office/drawing/2012/chart">
                    <a:prstGeom prst="rect">
                      <a:avLst/>
                    </a:prstGeom>
                  </c15:spPr>
                  <c15:layout>
                    <c:manualLayout>
                      <c:w val="0.38532385388575624"/>
                      <c:h val="0.2511072222222222"/>
                    </c:manualLayout>
                  </c15:layout>
                </c:ext>
              </c:extLst>
            </c:dLbl>
            <c:dLbl>
              <c:idx val="2"/>
              <c:tx>
                <c:rich>
                  <a:bodyPr vertOverflow="clip" horzOverflow="clip" wrap="square" lIns="38100" tIns="19050" rIns="38100" bIns="19050" anchor="ctr">
                    <a:noAutofit/>
                  </a:bodyPr>
                  <a:lstStyle/>
                  <a:p>
                    <a:pPr>
                      <a:defRPr sz="800">
                        <a:solidFill>
                          <a:schemeClr val="tx1"/>
                        </a:solidFill>
                      </a:defRPr>
                    </a:pPr>
                    <a:fld id="{234FAD86-4331-4B64-B7C7-AEEFFACBD081}" type="CATEGORYNAME">
                      <a:rPr lang="en-US" smtClean="0"/>
                      <a:pPr>
                        <a:defRPr sz="800">
                          <a:solidFill>
                            <a:schemeClr val="tx1"/>
                          </a:solidFill>
                        </a:defRPr>
                      </a:pPr>
                      <a:t>[CATEGORY NAME]</a:t>
                    </a:fld>
                    <a:r>
                      <a:rPr lang="en-US" baseline="0" dirty="0"/>
                      <a:t>
</a:t>
                    </a:r>
                    <a:fld id="{ED697FA2-8468-4307-AF6B-9B2246E68188}" type="VALUE">
                      <a:rPr lang="en-US" baseline="0"/>
                      <a:pPr>
                        <a:defRPr sz="800">
                          <a:solidFill>
                            <a:schemeClr val="tx1"/>
                          </a:solidFill>
                        </a:defRPr>
                      </a:pPr>
                      <a:t>[VALUE]</a:t>
                    </a:fld>
                    <a:endParaRPr lang="en-US" baseline="0" dirty="0"/>
                  </a:p>
                </c:rich>
              </c:tx>
              <c:spPr>
                <a:noFill/>
                <a:ln>
                  <a:noFill/>
                </a:ln>
                <a:effectLst/>
              </c:spPr>
              <c:dLblPos val="inEnd"/>
              <c:showLegendKey val="0"/>
              <c:showVal val="1"/>
              <c:showCatName val="1"/>
              <c:showSerName val="0"/>
              <c:showPercent val="0"/>
              <c:showBubbleSize val="0"/>
              <c:separator>
</c:separator>
              <c:extLst xmlns:c16r2="http://schemas.microsoft.com/office/drawing/2015/06/chart">
                <c:ext xmlns:c16="http://schemas.microsoft.com/office/drawing/2014/chart" uri="{C3380CC4-5D6E-409C-BE32-E72D297353CC}">
                  <c16:uniqueId val="{00000005-B6E6-487D-A91C-230D95744CB9}"/>
                </c:ext>
                <c:ext xmlns:c15="http://schemas.microsoft.com/office/drawing/2012/chart" uri="{CE6537A1-D6FC-4f65-9D91-7224C49458BB}">
                  <c15:spPr xmlns:c15="http://schemas.microsoft.com/office/drawing/2012/chart">
                    <a:prstGeom prst="rect">
                      <a:avLst/>
                    </a:prstGeom>
                  </c15:spPr>
                  <c15:dlblFieldTable/>
                  <c15:showDataLabelsRange val="0"/>
                </c:ext>
              </c:extLst>
            </c:dLbl>
            <c:spPr>
              <a:noFill/>
              <a:ln>
                <a:noFill/>
              </a:ln>
              <a:effectLst/>
            </c:spPr>
            <c:txPr>
              <a:bodyPr vertOverflow="clip" horzOverflow="clip" wrap="square" lIns="38100" tIns="19050" rIns="38100" bIns="19050" anchor="ctr">
                <a:noAutofit/>
              </a:bodyPr>
              <a:lstStyle/>
              <a:p>
                <a:pPr>
                  <a:defRPr sz="800">
                    <a:solidFill>
                      <a:schemeClr val="tx1">
                        <a:lumMod val="75000"/>
                        <a:lumOff val="25000"/>
                      </a:schemeClr>
                    </a:solidFill>
                  </a:defRPr>
                </a:pPr>
                <a:endParaRPr lang="en-US"/>
              </a:p>
            </c:txPr>
            <c:dLblPos val="outEnd"/>
            <c:showLegendKey val="0"/>
            <c:showVal val="1"/>
            <c:showCatName val="1"/>
            <c:showSerName val="0"/>
            <c:showPercent val="0"/>
            <c:showBubbleSize val="0"/>
            <c:separator>
</c:separator>
            <c:showLeaderLines val="1"/>
            <c:extLst xmlns:c16r2="http://schemas.microsoft.com/office/drawing/2015/06/chart">
              <c:ext xmlns:c15="http://schemas.microsoft.com/office/drawing/2012/chart" uri="{CE6537A1-D6FC-4f65-9D91-7224C49458BB}">
                <c15:spPr xmlns:c15="http://schemas.microsoft.com/office/drawing/2012/chart">
                  <a:prstGeom prst="rect">
                    <a:avLst/>
                  </a:prstGeom>
                </c15:spPr>
              </c:ext>
            </c:extLst>
          </c:dLbls>
          <c:cat>
            <c:strRef>
              <c:f>Sheet1!$C$5:$C$7</c:f>
              <c:strCache>
                <c:ptCount val="3"/>
                <c:pt idx="0">
                  <c:v>Yes</c:v>
                </c:pt>
                <c:pt idx="1">
                  <c:v>Already meet target</c:v>
                </c:pt>
                <c:pt idx="2">
                  <c:v>No*</c:v>
                </c:pt>
              </c:strCache>
            </c:strRef>
          </c:cat>
          <c:val>
            <c:numRef>
              <c:f>Sheet1!$D$5:$D$7</c:f>
              <c:numCache>
                <c:formatCode>0%</c:formatCode>
                <c:ptCount val="3"/>
                <c:pt idx="0">
                  <c:v>0.73239436619718312</c:v>
                </c:pt>
                <c:pt idx="1">
                  <c:v>0.21126760563380281</c:v>
                </c:pt>
                <c:pt idx="2">
                  <c:v>5.6338028169014086E-2</c:v>
                </c:pt>
              </c:numCache>
            </c:numRef>
          </c:val>
          <c:extLst xmlns:c16r2="http://schemas.microsoft.com/office/drawing/2015/06/chart">
            <c:ext xmlns:c16="http://schemas.microsoft.com/office/drawing/2014/chart" uri="{C3380CC4-5D6E-409C-BE32-E72D297353CC}">
              <c16:uniqueId val="{00000006-B6E6-487D-A91C-230D95744CB9}"/>
            </c:ext>
          </c:extLst>
        </c:ser>
        <c:dLbls>
          <c:dLblPos val="bestFit"/>
          <c:showLegendKey val="0"/>
          <c:showVal val="1"/>
          <c:showCatName val="0"/>
          <c:showSerName val="0"/>
          <c:showPercent val="0"/>
          <c:showBubbleSize val="0"/>
          <c:showLeaderLines val="1"/>
        </c:dLbls>
        <c:firstSliceAng val="0"/>
      </c:pieChart>
      <c:spPr>
        <a:solidFill>
          <a:schemeClr val="bg1"/>
        </a:solidFill>
        <a:ln>
          <a:noFill/>
        </a:ln>
        <a:effectLst/>
      </c:spPr>
    </c:plotArea>
    <c:plotVisOnly val="1"/>
    <c:dispBlanksAs val="gap"/>
    <c:showDLblsOverMax val="0"/>
  </c:chart>
  <c:spPr>
    <a:solidFill>
      <a:schemeClr val="bg1"/>
    </a:solidFill>
    <a:ln>
      <a:noFill/>
    </a:ln>
  </c:spPr>
  <c:txPr>
    <a:bodyPr/>
    <a:lstStyle/>
    <a:p>
      <a:pPr>
        <a:defRPr sz="800"/>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2776046314524414"/>
          <c:y val="5.5780892811785623E-2"/>
          <c:w val="0.82990623192240265"/>
          <c:h val="0.70521693230886473"/>
        </c:manualLayout>
      </c:layout>
      <c:barChart>
        <c:barDir val="col"/>
        <c:grouping val="clustered"/>
        <c:varyColors val="0"/>
        <c:ser>
          <c:idx val="0"/>
          <c:order val="0"/>
          <c:tx>
            <c:strRef>
              <c:f>Charts!$J$637</c:f>
              <c:strCache>
                <c:ptCount val="1"/>
                <c:pt idx="0">
                  <c:v>#</c:v>
                </c:pt>
              </c:strCache>
            </c:strRef>
          </c:tx>
          <c:spPr>
            <a:solidFill>
              <a:schemeClr val="bg1">
                <a:lumMod val="75000"/>
              </a:schemeClr>
            </a:solidFill>
            <a:ln>
              <a:noFill/>
            </a:ln>
            <a:effectLst/>
          </c:spPr>
          <c:invertIfNegative val="0"/>
          <c:dPt>
            <c:idx val="3"/>
            <c:invertIfNegative val="0"/>
            <c:bubble3D val="0"/>
            <c:spPr>
              <a:solidFill>
                <a:schemeClr val="bg1">
                  <a:lumMod val="75000"/>
                </a:schemeClr>
              </a:solidFill>
              <a:ln>
                <a:noFill/>
              </a:ln>
              <a:effectLst/>
            </c:spPr>
            <c:extLst xmlns:c16r2="http://schemas.microsoft.com/office/drawing/2015/06/chart">
              <c:ext xmlns:c16="http://schemas.microsoft.com/office/drawing/2014/chart" uri="{C3380CC4-5D6E-409C-BE32-E72D297353CC}">
                <c16:uniqueId val="{00000001-BC96-4272-B911-431A9DBFA191}"/>
              </c:ext>
            </c:extLst>
          </c:dPt>
          <c:dPt>
            <c:idx val="9"/>
            <c:invertIfNegative val="0"/>
            <c:bubble3D val="0"/>
            <c:spPr>
              <a:solidFill>
                <a:schemeClr val="bg1">
                  <a:lumMod val="75000"/>
                </a:schemeClr>
              </a:solidFill>
              <a:ln>
                <a:noFill/>
              </a:ln>
              <a:effectLst/>
            </c:spPr>
            <c:extLst xmlns:c16r2="http://schemas.microsoft.com/office/drawing/2015/06/chart">
              <c:ext xmlns:c16="http://schemas.microsoft.com/office/drawing/2014/chart" uri="{C3380CC4-5D6E-409C-BE32-E72D297353CC}">
                <c16:uniqueId val="{00000003-BC96-4272-B911-431A9DBFA191}"/>
              </c:ext>
            </c:extLst>
          </c:dPt>
          <c:dLbls>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rgbClr val="0084BA"/>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Charts!$H$638:$H$643</c:f>
              <c:strCache>
                <c:ptCount val="6"/>
                <c:pt idx="0">
                  <c:v>0-4</c:v>
                </c:pt>
                <c:pt idx="1">
                  <c:v>5-9</c:v>
                </c:pt>
                <c:pt idx="2">
                  <c:v>10-19</c:v>
                </c:pt>
                <c:pt idx="3">
                  <c:v>20-30</c:v>
                </c:pt>
                <c:pt idx="4">
                  <c:v>30-39</c:v>
                </c:pt>
                <c:pt idx="5">
                  <c:v>40-50</c:v>
                </c:pt>
              </c:strCache>
            </c:strRef>
          </c:cat>
          <c:val>
            <c:numRef>
              <c:f>Charts!$J$638:$J$643</c:f>
              <c:numCache>
                <c:formatCode>General</c:formatCode>
                <c:ptCount val="6"/>
                <c:pt idx="0">
                  <c:v>17</c:v>
                </c:pt>
                <c:pt idx="1">
                  <c:v>16</c:v>
                </c:pt>
                <c:pt idx="2">
                  <c:v>13</c:v>
                </c:pt>
                <c:pt idx="3">
                  <c:v>2</c:v>
                </c:pt>
                <c:pt idx="4">
                  <c:v>1</c:v>
                </c:pt>
                <c:pt idx="5">
                  <c:v>1</c:v>
                </c:pt>
              </c:numCache>
            </c:numRef>
          </c:val>
          <c:extLst xmlns:c16r2="http://schemas.microsoft.com/office/drawing/2015/06/chart">
            <c:ext xmlns:c16="http://schemas.microsoft.com/office/drawing/2014/chart" uri="{C3380CC4-5D6E-409C-BE32-E72D297353CC}">
              <c16:uniqueId val="{00000004-BC96-4272-B911-431A9DBFA191}"/>
            </c:ext>
          </c:extLst>
        </c:ser>
        <c:dLbls>
          <c:showLegendKey val="0"/>
          <c:showVal val="0"/>
          <c:showCatName val="0"/>
          <c:showSerName val="0"/>
          <c:showPercent val="0"/>
          <c:showBubbleSize val="0"/>
        </c:dLbls>
        <c:gapWidth val="50"/>
        <c:axId val="231218328"/>
        <c:axId val="231217544"/>
      </c:barChart>
      <c:catAx>
        <c:axId val="231218328"/>
        <c:scaling>
          <c:orientation val="minMax"/>
        </c:scaling>
        <c:delete val="0"/>
        <c:axPos val="b"/>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GB" sz="780"/>
                  <a:t>ii) Targeted annual increase in women in senior management, %</a:t>
                </a:r>
              </a:p>
            </c:rich>
          </c:tx>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out"/>
        <c:minorTickMark val="none"/>
        <c:tickLblPos val="nextTo"/>
        <c:spPr>
          <a:noFill/>
          <a:ln w="6350" cap="flat" cmpd="sng" algn="ctr">
            <a:solidFill>
              <a:srgbClr val="898989"/>
            </a:solidFill>
            <a:round/>
          </a:ln>
          <a:effectLst/>
        </c:spPr>
        <c:txPr>
          <a:bodyPr rot="-2700000" spcFirstLastPara="1" vertOverflow="ellipsis" wrap="square" anchor="ctr" anchorCtr="1"/>
          <a:lstStyle/>
          <a:p>
            <a:pPr>
              <a:defRPr sz="800" b="0" i="0" u="none" strike="noStrike" kern="1200" baseline="0">
                <a:solidFill>
                  <a:schemeClr val="tx1">
                    <a:lumMod val="75000"/>
                    <a:lumOff val="25000"/>
                  </a:schemeClr>
                </a:solidFill>
                <a:latin typeface="+mn-lt"/>
                <a:ea typeface="+mn-ea"/>
                <a:cs typeface="+mn-cs"/>
              </a:defRPr>
            </a:pPr>
            <a:endParaRPr lang="en-US"/>
          </a:p>
        </c:txPr>
        <c:crossAx val="231217544"/>
        <c:crosses val="autoZero"/>
        <c:auto val="1"/>
        <c:lblAlgn val="ctr"/>
        <c:lblOffset val="100"/>
        <c:tickLblSkip val="1"/>
        <c:tickMarkSkip val="3"/>
        <c:noMultiLvlLbl val="0"/>
      </c:catAx>
      <c:valAx>
        <c:axId val="231217544"/>
        <c:scaling>
          <c:orientation val="minMax"/>
          <c:max val="18"/>
          <c:min val="0"/>
        </c:scaling>
        <c:delete val="1"/>
        <c:axPos val="r"/>
        <c:title>
          <c:tx>
            <c:rich>
              <a:bodyPr rot="-5400000" spcFirstLastPara="1" vertOverflow="ellipsis" vert="horz" wrap="square" anchor="ctr" anchorCtr="1"/>
              <a:lstStyle/>
              <a:p>
                <a:pPr>
                  <a:defRPr sz="800" b="0" i="0" u="none" strike="noStrike" kern="1200" baseline="0">
                    <a:solidFill>
                      <a:schemeClr val="tx1">
                        <a:lumMod val="65000"/>
                        <a:lumOff val="35000"/>
                      </a:schemeClr>
                    </a:solidFill>
                    <a:latin typeface="+mn-lt"/>
                    <a:ea typeface="+mn-ea"/>
                    <a:cs typeface="+mn-cs"/>
                  </a:defRPr>
                </a:pPr>
                <a:r>
                  <a:rPr lang="en-GB" sz="800"/>
                  <a:t>Number of firms</a:t>
                </a:r>
              </a:p>
            </c:rich>
          </c:tx>
          <c:layout>
            <c:manualLayout>
              <c:xMode val="edge"/>
              <c:yMode val="edge"/>
              <c:x val="3.7837906259422856E-2"/>
              <c:y val="0.46187452374904747"/>
            </c:manualLayout>
          </c:layout>
          <c:overlay val="0"/>
          <c:spPr>
            <a:noFill/>
            <a:ln>
              <a:noFill/>
            </a:ln>
            <a:effectLst/>
          </c:spPr>
          <c:txPr>
            <a:bodyPr rot="-5400000" spcFirstLastPara="1" vertOverflow="ellipsis" vert="horz" wrap="square" anchor="ctr" anchorCtr="1"/>
            <a:lstStyle/>
            <a:p>
              <a:pPr>
                <a:defRPr sz="800" b="0" i="0" u="none" strike="noStrike" kern="1200" baseline="0">
                  <a:solidFill>
                    <a:schemeClr val="tx1">
                      <a:lumMod val="65000"/>
                      <a:lumOff val="35000"/>
                    </a:schemeClr>
                  </a:solidFill>
                  <a:latin typeface="+mn-lt"/>
                  <a:ea typeface="+mn-ea"/>
                  <a:cs typeface="+mn-cs"/>
                </a:defRPr>
              </a:pPr>
              <a:endParaRPr lang="en-US"/>
            </a:p>
          </c:txPr>
        </c:title>
        <c:numFmt formatCode="General" sourceLinked="0"/>
        <c:majorTickMark val="out"/>
        <c:minorTickMark val="none"/>
        <c:tickLblPos val="nextTo"/>
        <c:crossAx val="231218328"/>
        <c:crosses val="max"/>
        <c:crossBetween val="between"/>
        <c:majorUnit val="4"/>
      </c:valAx>
      <c:spPr>
        <a:noFill/>
        <a:ln>
          <a:noFill/>
        </a:ln>
        <a:effectLst/>
      </c:spPr>
    </c:plotArea>
    <c:plotVisOnly val="1"/>
    <c:dispBlanksAs val="gap"/>
    <c:showDLblsOverMax val="0"/>
  </c:chart>
  <c:spPr>
    <a:solidFill>
      <a:schemeClr val="bg1"/>
    </a:solidFill>
    <a:ln w="9525" cap="flat" cmpd="sng" algn="ctr">
      <a:noFill/>
      <a:round/>
    </a:ln>
    <a:effectLst/>
  </c:spPr>
  <c:txPr>
    <a:bodyPr/>
    <a:lstStyle/>
    <a:p>
      <a:pPr>
        <a:defRPr/>
      </a:pPr>
      <a:endParaRPr lang="en-US"/>
    </a:p>
  </c:txPr>
  <c:externalData r:id="rId3">
    <c:autoUpdate val="0"/>
  </c:externalData>
  <c:userShapes r:id="rId4"/>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791589464147479E-2"/>
          <c:y val="7.4475955127720039E-2"/>
          <c:w val="0.915333333333333"/>
          <c:h val="0.70122425243712994"/>
        </c:manualLayout>
      </c:layout>
      <c:barChart>
        <c:barDir val="col"/>
        <c:grouping val="clustered"/>
        <c:varyColors val="0"/>
        <c:ser>
          <c:idx val="0"/>
          <c:order val="0"/>
          <c:tx>
            <c:strRef>
              <c:f>Charts!$I$138</c:f>
              <c:strCache>
                <c:ptCount val="1"/>
                <c:pt idx="0">
                  <c:v>Data</c:v>
                </c:pt>
              </c:strCache>
            </c:strRef>
          </c:tx>
          <c:spPr>
            <a:solidFill>
              <a:srgbClr val="0084BA"/>
            </a:solidFill>
            <a:ln>
              <a:noFill/>
            </a:ln>
            <a:effectLst/>
          </c:spPr>
          <c:invertIfNegative val="0"/>
          <c:dPt>
            <c:idx val="3"/>
            <c:invertIfNegative val="0"/>
            <c:bubble3D val="0"/>
            <c:spPr>
              <a:solidFill>
                <a:srgbClr val="0084BA"/>
              </a:solidFill>
              <a:ln>
                <a:noFill/>
              </a:ln>
              <a:effectLst/>
            </c:spPr>
            <c:extLst xmlns:c16r2="http://schemas.microsoft.com/office/drawing/2015/06/chart">
              <c:ext xmlns:c16="http://schemas.microsoft.com/office/drawing/2014/chart" uri="{C3380CC4-5D6E-409C-BE32-E72D297353CC}">
                <c16:uniqueId val="{00000001-D28E-44C9-897E-C93A64BC54EB}"/>
              </c:ext>
            </c:extLst>
          </c:dPt>
          <c:dPt>
            <c:idx val="9"/>
            <c:invertIfNegative val="0"/>
            <c:bubble3D val="0"/>
            <c:spPr>
              <a:solidFill>
                <a:srgbClr val="0084BA"/>
              </a:solidFill>
              <a:ln>
                <a:noFill/>
              </a:ln>
              <a:effectLst/>
            </c:spPr>
            <c:extLst xmlns:c16r2="http://schemas.microsoft.com/office/drawing/2015/06/chart">
              <c:ext xmlns:c16="http://schemas.microsoft.com/office/drawing/2014/chart" uri="{C3380CC4-5D6E-409C-BE32-E72D297353CC}">
                <c16:uniqueId val="{00000003-D28E-44C9-897E-C93A64BC54EB}"/>
              </c:ext>
            </c:extLst>
          </c:dPt>
          <c:dLbls>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rgbClr val="0084BA"/>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Charts!$H$139:$H$144</c:f>
              <c:strCache>
                <c:ptCount val="6"/>
                <c:pt idx="0">
                  <c:v>1</c:v>
                </c:pt>
                <c:pt idx="1">
                  <c:v>2</c:v>
                </c:pt>
                <c:pt idx="2">
                  <c:v>3</c:v>
                </c:pt>
                <c:pt idx="3">
                  <c:v>4</c:v>
                </c:pt>
                <c:pt idx="4">
                  <c:v>5</c:v>
                </c:pt>
                <c:pt idx="5">
                  <c:v>5&lt;</c:v>
                </c:pt>
              </c:strCache>
            </c:strRef>
          </c:cat>
          <c:val>
            <c:numRef>
              <c:f>Charts!$I$139:$I$144</c:f>
              <c:numCache>
                <c:formatCode>0%</c:formatCode>
                <c:ptCount val="6"/>
                <c:pt idx="0">
                  <c:v>0.38028169014084512</c:v>
                </c:pt>
                <c:pt idx="1">
                  <c:v>0.25352112676056338</c:v>
                </c:pt>
                <c:pt idx="2">
                  <c:v>0.15492957746478872</c:v>
                </c:pt>
                <c:pt idx="3">
                  <c:v>0.11267605633802817</c:v>
                </c:pt>
                <c:pt idx="4">
                  <c:v>7.0422535211267609E-2</c:v>
                </c:pt>
                <c:pt idx="5">
                  <c:v>2.8169014084507043E-2</c:v>
                </c:pt>
              </c:numCache>
            </c:numRef>
          </c:val>
          <c:extLst xmlns:c16r2="http://schemas.microsoft.com/office/drawing/2015/06/chart">
            <c:ext xmlns:c16="http://schemas.microsoft.com/office/drawing/2014/chart" uri="{C3380CC4-5D6E-409C-BE32-E72D297353CC}">
              <c16:uniqueId val="{00000004-D28E-44C9-897E-C93A64BC54EB}"/>
            </c:ext>
          </c:extLst>
        </c:ser>
        <c:dLbls>
          <c:showLegendKey val="0"/>
          <c:showVal val="0"/>
          <c:showCatName val="0"/>
          <c:showSerName val="0"/>
          <c:showPercent val="0"/>
          <c:showBubbleSize val="0"/>
        </c:dLbls>
        <c:gapWidth val="50"/>
        <c:axId val="323614296"/>
        <c:axId val="287377088"/>
      </c:barChart>
      <c:catAx>
        <c:axId val="323614296"/>
        <c:scaling>
          <c:orientation val="minMax"/>
        </c:scaling>
        <c:delete val="0"/>
        <c:axPos val="b"/>
        <c:numFmt formatCode="General" sourceLinked="1"/>
        <c:majorTickMark val="out"/>
        <c:minorTickMark val="none"/>
        <c:tickLblPos val="nextTo"/>
        <c:spPr>
          <a:noFill/>
          <a:ln w="6350" cap="flat" cmpd="sng" algn="ctr">
            <a:solidFill>
              <a:srgbClr val="898989"/>
            </a:solidFill>
            <a:round/>
          </a:ln>
          <a:effectLst/>
        </c:spPr>
        <c:txPr>
          <a:bodyPr rot="0" spcFirstLastPara="1" vertOverflow="ellipsis" wrap="square" anchor="ctr" anchorCtr="1"/>
          <a:lstStyle/>
          <a:p>
            <a:pPr>
              <a:defRPr sz="800" b="0" i="0" u="none" strike="noStrike" kern="1200" baseline="0">
                <a:solidFill>
                  <a:schemeClr val="tx1">
                    <a:lumMod val="75000"/>
                    <a:lumOff val="25000"/>
                  </a:schemeClr>
                </a:solidFill>
                <a:latin typeface="+mn-lt"/>
                <a:ea typeface="+mn-ea"/>
                <a:cs typeface="+mn-cs"/>
              </a:defRPr>
            </a:pPr>
            <a:endParaRPr lang="en-US"/>
          </a:p>
        </c:txPr>
        <c:crossAx val="287377088"/>
        <c:crosses val="autoZero"/>
        <c:auto val="1"/>
        <c:lblAlgn val="ctr"/>
        <c:lblOffset val="100"/>
        <c:noMultiLvlLbl val="0"/>
      </c:catAx>
      <c:valAx>
        <c:axId val="287377088"/>
        <c:scaling>
          <c:orientation val="minMax"/>
        </c:scaling>
        <c:delete val="1"/>
        <c:axPos val="l"/>
        <c:majorGridlines>
          <c:spPr>
            <a:ln w="6350" cap="flat" cmpd="sng" algn="ctr">
              <a:solidFill>
                <a:schemeClr val="bg1">
                  <a:lumMod val="85000"/>
                </a:schemeClr>
              </a:solidFill>
              <a:prstDash val="sysDash"/>
              <a:round/>
            </a:ln>
            <a:effectLst/>
          </c:spPr>
        </c:majorGridlines>
        <c:numFmt formatCode="General" sourceLinked="0"/>
        <c:majorTickMark val="out"/>
        <c:minorTickMark val="none"/>
        <c:tickLblPos val="nextTo"/>
        <c:crossAx val="323614296"/>
        <c:crosses val="autoZero"/>
        <c:crossBetween val="between"/>
      </c:valAx>
      <c:spPr>
        <a:noFill/>
        <a:ln>
          <a:noFill/>
        </a:ln>
        <a:effectLst/>
      </c:spPr>
    </c:plotArea>
    <c:plotVisOnly val="1"/>
    <c:dispBlanksAs val="gap"/>
    <c:showDLblsOverMax val="0"/>
  </c:chart>
  <c:spPr>
    <a:solidFill>
      <a:schemeClr val="bg1"/>
    </a:solidFill>
    <a:ln w="9525" cap="flat" cmpd="sng" algn="ctr">
      <a:noFill/>
      <a:round/>
    </a:ln>
    <a:effectLst/>
  </c:spPr>
  <c:txPr>
    <a:bodyPr/>
    <a:lstStyle/>
    <a:p>
      <a:pPr>
        <a:defRPr/>
      </a:pPr>
      <a:endParaRPr lang="en-US"/>
    </a:p>
  </c:txPr>
  <c:externalData r:id="rId3">
    <c:autoUpdate val="0"/>
  </c:externalData>
  <c:userShapes r:id="rId4"/>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23359477124183E-2"/>
          <c:y val="5.074027777777778E-2"/>
          <c:w val="0.96928758169934637"/>
          <c:h val="0.76061338489633679"/>
        </c:manualLayout>
      </c:layout>
      <c:barChart>
        <c:barDir val="col"/>
        <c:grouping val="clustered"/>
        <c:varyColors val="0"/>
        <c:ser>
          <c:idx val="0"/>
          <c:order val="0"/>
          <c:tx>
            <c:strRef>
              <c:f>Charts!$I$229</c:f>
              <c:strCache>
                <c:ptCount val="1"/>
                <c:pt idx="0">
                  <c:v>Data</c:v>
                </c:pt>
              </c:strCache>
            </c:strRef>
          </c:tx>
          <c:spPr>
            <a:solidFill>
              <a:schemeClr val="bg1">
                <a:lumMod val="75000"/>
              </a:schemeClr>
            </a:solidFill>
            <a:ln>
              <a:noFill/>
            </a:ln>
            <a:effectLst/>
          </c:spPr>
          <c:invertIfNegative val="0"/>
          <c:dPt>
            <c:idx val="3"/>
            <c:invertIfNegative val="0"/>
            <c:bubble3D val="0"/>
            <c:spPr>
              <a:solidFill>
                <a:schemeClr val="bg1">
                  <a:lumMod val="75000"/>
                </a:schemeClr>
              </a:solidFill>
              <a:ln>
                <a:noFill/>
              </a:ln>
              <a:effectLst/>
            </c:spPr>
            <c:extLst xmlns:c16r2="http://schemas.microsoft.com/office/drawing/2015/06/chart">
              <c:ext xmlns:c16="http://schemas.microsoft.com/office/drawing/2014/chart" uri="{C3380CC4-5D6E-409C-BE32-E72D297353CC}">
                <c16:uniqueId val="{00000001-13F8-4220-917C-DBABF05FAFD2}"/>
              </c:ext>
            </c:extLst>
          </c:dPt>
          <c:dPt>
            <c:idx val="9"/>
            <c:invertIfNegative val="0"/>
            <c:bubble3D val="0"/>
            <c:spPr>
              <a:solidFill>
                <a:schemeClr val="bg1">
                  <a:lumMod val="75000"/>
                </a:schemeClr>
              </a:solidFill>
              <a:ln>
                <a:noFill/>
              </a:ln>
              <a:effectLst/>
            </c:spPr>
            <c:extLst xmlns:c16r2="http://schemas.microsoft.com/office/drawing/2015/06/chart">
              <c:ext xmlns:c16="http://schemas.microsoft.com/office/drawing/2014/chart" uri="{C3380CC4-5D6E-409C-BE32-E72D297353CC}">
                <c16:uniqueId val="{00000003-13F8-4220-917C-DBABF05FAFD2}"/>
              </c:ext>
            </c:extLst>
          </c:dPt>
          <c:dLbls>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rgbClr val="0084BA"/>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numRef>
              <c:f>Charts!$H$230:$H$234</c:f>
              <c:numCache>
                <c:formatCode>General</c:formatCode>
                <c:ptCount val="5"/>
                <c:pt idx="0">
                  <c:v>2017</c:v>
                </c:pt>
                <c:pt idx="1">
                  <c:v>2018</c:v>
                </c:pt>
                <c:pt idx="2">
                  <c:v>2019</c:v>
                </c:pt>
                <c:pt idx="3">
                  <c:v>2020</c:v>
                </c:pt>
                <c:pt idx="4">
                  <c:v>2021</c:v>
                </c:pt>
              </c:numCache>
            </c:numRef>
          </c:cat>
          <c:val>
            <c:numRef>
              <c:f>Charts!$I$230:$I$234</c:f>
              <c:numCache>
                <c:formatCode>0%</c:formatCode>
                <c:ptCount val="5"/>
                <c:pt idx="0">
                  <c:v>5.6603773584905662E-2</c:v>
                </c:pt>
                <c:pt idx="1">
                  <c:v>9.4339622641509441E-2</c:v>
                </c:pt>
                <c:pt idx="2">
                  <c:v>0.47169811320754718</c:v>
                </c:pt>
                <c:pt idx="3">
                  <c:v>0.28301886792452829</c:v>
                </c:pt>
                <c:pt idx="4">
                  <c:v>0.11320754716981132</c:v>
                </c:pt>
              </c:numCache>
            </c:numRef>
          </c:val>
          <c:extLst xmlns:c16r2="http://schemas.microsoft.com/office/drawing/2015/06/chart">
            <c:ext xmlns:c16="http://schemas.microsoft.com/office/drawing/2014/chart" uri="{C3380CC4-5D6E-409C-BE32-E72D297353CC}">
              <c16:uniqueId val="{00000004-13F8-4220-917C-DBABF05FAFD2}"/>
            </c:ext>
          </c:extLst>
        </c:ser>
        <c:dLbls>
          <c:showLegendKey val="0"/>
          <c:showVal val="0"/>
          <c:showCatName val="0"/>
          <c:showSerName val="0"/>
          <c:showPercent val="0"/>
          <c:showBubbleSize val="0"/>
        </c:dLbls>
        <c:gapWidth val="100"/>
        <c:axId val="287377872"/>
        <c:axId val="287378264"/>
      </c:barChart>
      <c:catAx>
        <c:axId val="287377872"/>
        <c:scaling>
          <c:orientation val="minMax"/>
        </c:scaling>
        <c:delete val="0"/>
        <c:axPos val="b"/>
        <c:numFmt formatCode="General" sourceLinked="1"/>
        <c:majorTickMark val="out"/>
        <c:minorTickMark val="none"/>
        <c:tickLblPos val="nextTo"/>
        <c:spPr>
          <a:noFill/>
          <a:ln w="6350" cap="flat" cmpd="sng" algn="ctr">
            <a:solidFill>
              <a:srgbClr val="898989"/>
            </a:solidFill>
            <a:round/>
          </a:ln>
          <a:effectLst/>
        </c:spPr>
        <c:txPr>
          <a:bodyPr rot="-2700000" spcFirstLastPara="1" vertOverflow="ellipsis" wrap="square" anchor="ctr" anchorCtr="1"/>
          <a:lstStyle/>
          <a:p>
            <a:pPr>
              <a:defRPr sz="800" b="0" i="0" u="none" strike="noStrike" kern="1200" baseline="0">
                <a:solidFill>
                  <a:schemeClr val="tx1">
                    <a:lumMod val="75000"/>
                    <a:lumOff val="25000"/>
                  </a:schemeClr>
                </a:solidFill>
                <a:latin typeface="+mn-lt"/>
                <a:ea typeface="+mn-ea"/>
                <a:cs typeface="+mn-cs"/>
              </a:defRPr>
            </a:pPr>
            <a:endParaRPr lang="en-US"/>
          </a:p>
        </c:txPr>
        <c:crossAx val="287378264"/>
        <c:crosses val="autoZero"/>
        <c:auto val="1"/>
        <c:lblAlgn val="ctr"/>
        <c:lblOffset val="100"/>
        <c:noMultiLvlLbl val="0"/>
      </c:catAx>
      <c:valAx>
        <c:axId val="287378264"/>
        <c:scaling>
          <c:orientation val="minMax"/>
        </c:scaling>
        <c:delete val="1"/>
        <c:axPos val="l"/>
        <c:majorGridlines>
          <c:spPr>
            <a:ln w="6350" cap="flat" cmpd="sng" algn="ctr">
              <a:solidFill>
                <a:schemeClr val="bg1">
                  <a:lumMod val="85000"/>
                </a:schemeClr>
              </a:solidFill>
              <a:prstDash val="sysDash"/>
              <a:round/>
            </a:ln>
            <a:effectLst/>
          </c:spPr>
        </c:majorGridlines>
        <c:numFmt formatCode="General" sourceLinked="0"/>
        <c:majorTickMark val="out"/>
        <c:minorTickMark val="none"/>
        <c:tickLblPos val="nextTo"/>
        <c:crossAx val="287377872"/>
        <c:crosses val="autoZero"/>
        <c:crossBetween val="between"/>
        <c:majorUnit val="0.1"/>
      </c:valAx>
      <c:spPr>
        <a:noFill/>
        <a:ln>
          <a:noFill/>
        </a:ln>
        <a:effectLst/>
      </c:spPr>
    </c:plotArea>
    <c:plotVisOnly val="1"/>
    <c:dispBlanksAs val="gap"/>
    <c:showDLblsOverMax val="0"/>
  </c:chart>
  <c:spPr>
    <a:solidFill>
      <a:schemeClr val="bg1"/>
    </a:solidFill>
    <a:ln w="9525" cap="flat" cmpd="sng" algn="ctr">
      <a:noFill/>
      <a:round/>
    </a:ln>
    <a:effectLst/>
  </c:spPr>
  <c:txPr>
    <a:bodyPr/>
    <a:lstStyle/>
    <a:p>
      <a:pPr>
        <a:defRPr/>
      </a:pPr>
      <a:endParaRPr lang="en-US"/>
    </a:p>
  </c:txPr>
  <c:externalData r:id="rId3">
    <c:autoUpdate val="0"/>
  </c:externalData>
  <c:userShapes r:id="rId4"/>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2776046314524414"/>
          <c:y val="8.0982505715011435E-2"/>
          <c:w val="0.82990623192240265"/>
          <c:h val="0.68001531940563886"/>
        </c:manualLayout>
      </c:layout>
      <c:barChart>
        <c:barDir val="col"/>
        <c:grouping val="clustered"/>
        <c:varyColors val="0"/>
        <c:ser>
          <c:idx val="0"/>
          <c:order val="0"/>
          <c:tx>
            <c:strRef>
              <c:f>Charts!$J$575</c:f>
              <c:strCache>
                <c:ptCount val="1"/>
                <c:pt idx="0">
                  <c:v>Data</c:v>
                </c:pt>
              </c:strCache>
            </c:strRef>
          </c:tx>
          <c:spPr>
            <a:solidFill>
              <a:schemeClr val="bg1">
                <a:lumMod val="75000"/>
              </a:schemeClr>
            </a:solidFill>
            <a:ln>
              <a:noFill/>
            </a:ln>
            <a:effectLst/>
          </c:spPr>
          <c:invertIfNegative val="0"/>
          <c:dPt>
            <c:idx val="3"/>
            <c:invertIfNegative val="0"/>
            <c:bubble3D val="0"/>
            <c:spPr>
              <a:solidFill>
                <a:schemeClr val="bg1">
                  <a:lumMod val="75000"/>
                </a:schemeClr>
              </a:solidFill>
              <a:ln>
                <a:noFill/>
              </a:ln>
              <a:effectLst/>
            </c:spPr>
            <c:extLst xmlns:c16r2="http://schemas.microsoft.com/office/drawing/2015/06/chart">
              <c:ext xmlns:c16="http://schemas.microsoft.com/office/drawing/2014/chart" uri="{C3380CC4-5D6E-409C-BE32-E72D297353CC}">
                <c16:uniqueId val="{00000001-13CA-4CAC-87F3-A2E71DD4AFF2}"/>
              </c:ext>
            </c:extLst>
          </c:dPt>
          <c:dPt>
            <c:idx val="9"/>
            <c:invertIfNegative val="0"/>
            <c:bubble3D val="0"/>
            <c:spPr>
              <a:solidFill>
                <a:schemeClr val="bg1">
                  <a:lumMod val="75000"/>
                </a:schemeClr>
              </a:solidFill>
              <a:ln>
                <a:noFill/>
              </a:ln>
              <a:effectLst/>
            </c:spPr>
            <c:extLst xmlns:c16r2="http://schemas.microsoft.com/office/drawing/2015/06/chart">
              <c:ext xmlns:c16="http://schemas.microsoft.com/office/drawing/2014/chart" uri="{C3380CC4-5D6E-409C-BE32-E72D297353CC}">
                <c16:uniqueId val="{00000003-13CA-4CAC-87F3-A2E71DD4AFF2}"/>
              </c:ext>
            </c:extLst>
          </c:dPt>
          <c:dLbls>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rgbClr val="0084BA"/>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Charts!$H$576:$H$582</c:f>
              <c:strCache>
                <c:ptCount val="7"/>
                <c:pt idx="0">
                  <c:v>0-9</c:v>
                </c:pt>
                <c:pt idx="1">
                  <c:v>10-19</c:v>
                </c:pt>
                <c:pt idx="2">
                  <c:v>20-39</c:v>
                </c:pt>
                <c:pt idx="3">
                  <c:v>40-59</c:v>
                </c:pt>
                <c:pt idx="4">
                  <c:v>60-79</c:v>
                </c:pt>
                <c:pt idx="5">
                  <c:v>80-99</c:v>
                </c:pt>
                <c:pt idx="6">
                  <c:v>100+</c:v>
                </c:pt>
              </c:strCache>
            </c:strRef>
          </c:cat>
          <c:val>
            <c:numRef>
              <c:f>Charts!$J$576:$J$582</c:f>
              <c:numCache>
                <c:formatCode>General</c:formatCode>
                <c:ptCount val="7"/>
                <c:pt idx="0">
                  <c:v>9</c:v>
                </c:pt>
                <c:pt idx="1">
                  <c:v>13</c:v>
                </c:pt>
                <c:pt idx="2">
                  <c:v>15</c:v>
                </c:pt>
                <c:pt idx="3">
                  <c:v>8</c:v>
                </c:pt>
                <c:pt idx="4">
                  <c:v>4</c:v>
                </c:pt>
                <c:pt idx="5">
                  <c:v>2</c:v>
                </c:pt>
                <c:pt idx="6">
                  <c:v>2</c:v>
                </c:pt>
              </c:numCache>
            </c:numRef>
          </c:val>
          <c:extLst xmlns:c16r2="http://schemas.microsoft.com/office/drawing/2015/06/chart">
            <c:ext xmlns:c16="http://schemas.microsoft.com/office/drawing/2014/chart" uri="{C3380CC4-5D6E-409C-BE32-E72D297353CC}">
              <c16:uniqueId val="{00000004-13CA-4CAC-87F3-A2E71DD4AFF2}"/>
            </c:ext>
          </c:extLst>
        </c:ser>
        <c:dLbls>
          <c:showLegendKey val="0"/>
          <c:showVal val="0"/>
          <c:showCatName val="0"/>
          <c:showSerName val="0"/>
          <c:showPercent val="0"/>
          <c:showBubbleSize val="0"/>
        </c:dLbls>
        <c:gapWidth val="50"/>
        <c:axId val="287379048"/>
        <c:axId val="287379440"/>
      </c:barChart>
      <c:catAx>
        <c:axId val="287379048"/>
        <c:scaling>
          <c:orientation val="minMax"/>
        </c:scaling>
        <c:delete val="0"/>
        <c:axPos val="b"/>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GB" sz="800" dirty="0"/>
                  <a:t>i) Targeted increase in</a:t>
                </a:r>
                <a:r>
                  <a:rPr lang="en-GB" sz="800" baseline="0" dirty="0"/>
                  <a:t> women in senior management over five years, %</a:t>
                </a:r>
                <a:endParaRPr lang="en-GB" sz="800" dirty="0"/>
              </a:p>
            </c:rich>
          </c:tx>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out"/>
        <c:minorTickMark val="none"/>
        <c:tickLblPos val="nextTo"/>
        <c:spPr>
          <a:noFill/>
          <a:ln w="6350" cap="flat" cmpd="sng" algn="ctr">
            <a:solidFill>
              <a:srgbClr val="898989"/>
            </a:solidFill>
            <a:round/>
          </a:ln>
          <a:effectLst/>
        </c:spPr>
        <c:txPr>
          <a:bodyPr rot="-2700000" spcFirstLastPara="1" vertOverflow="ellipsis" wrap="square" anchor="ctr" anchorCtr="1"/>
          <a:lstStyle/>
          <a:p>
            <a:pPr>
              <a:defRPr sz="800" b="0" i="0" u="none" strike="noStrike" kern="1200" baseline="0">
                <a:solidFill>
                  <a:schemeClr val="tx1">
                    <a:lumMod val="75000"/>
                    <a:lumOff val="25000"/>
                  </a:schemeClr>
                </a:solidFill>
                <a:latin typeface="+mn-lt"/>
                <a:ea typeface="+mn-ea"/>
                <a:cs typeface="+mn-cs"/>
              </a:defRPr>
            </a:pPr>
            <a:endParaRPr lang="en-US"/>
          </a:p>
        </c:txPr>
        <c:crossAx val="287379440"/>
        <c:crosses val="autoZero"/>
        <c:auto val="1"/>
        <c:lblAlgn val="ctr"/>
        <c:lblOffset val="100"/>
        <c:tickMarkSkip val="1"/>
        <c:noMultiLvlLbl val="0"/>
      </c:catAx>
      <c:valAx>
        <c:axId val="287379440"/>
        <c:scaling>
          <c:orientation val="minMax"/>
          <c:max val="15"/>
        </c:scaling>
        <c:delete val="1"/>
        <c:axPos val="l"/>
        <c:title>
          <c:tx>
            <c:rich>
              <a:bodyPr rot="-5400000" spcFirstLastPara="1" vertOverflow="ellipsis" vert="horz" wrap="square" anchor="ctr" anchorCtr="1"/>
              <a:lstStyle/>
              <a:p>
                <a:pPr>
                  <a:defRPr sz="800" b="0" i="0" u="none" strike="noStrike" kern="1200" baseline="0">
                    <a:solidFill>
                      <a:schemeClr val="tx1">
                        <a:lumMod val="65000"/>
                        <a:lumOff val="35000"/>
                      </a:schemeClr>
                    </a:solidFill>
                    <a:latin typeface="+mn-lt"/>
                    <a:ea typeface="+mn-ea"/>
                    <a:cs typeface="+mn-cs"/>
                  </a:defRPr>
                </a:pPr>
                <a:r>
                  <a:rPr lang="en-GB" sz="800"/>
                  <a:t>Number of firms</a:t>
                </a:r>
              </a:p>
            </c:rich>
          </c:tx>
          <c:layout>
            <c:manualLayout>
              <c:xMode val="edge"/>
              <c:yMode val="edge"/>
              <c:x val="3.7837906259422856E-2"/>
              <c:y val="0.46187452374904747"/>
            </c:manualLayout>
          </c:layout>
          <c:overlay val="0"/>
          <c:spPr>
            <a:noFill/>
            <a:ln>
              <a:noFill/>
            </a:ln>
            <a:effectLst/>
          </c:spPr>
          <c:txPr>
            <a:bodyPr rot="-5400000" spcFirstLastPara="1" vertOverflow="ellipsis" vert="horz" wrap="square" anchor="ctr" anchorCtr="1"/>
            <a:lstStyle/>
            <a:p>
              <a:pPr>
                <a:defRPr sz="800" b="0" i="0" u="none" strike="noStrike" kern="1200" baseline="0">
                  <a:solidFill>
                    <a:schemeClr val="tx1">
                      <a:lumMod val="65000"/>
                      <a:lumOff val="35000"/>
                    </a:schemeClr>
                  </a:solidFill>
                  <a:latin typeface="+mn-lt"/>
                  <a:ea typeface="+mn-ea"/>
                  <a:cs typeface="+mn-cs"/>
                </a:defRPr>
              </a:pPr>
              <a:endParaRPr lang="en-US"/>
            </a:p>
          </c:txPr>
        </c:title>
        <c:numFmt formatCode="General" sourceLinked="0"/>
        <c:majorTickMark val="out"/>
        <c:minorTickMark val="none"/>
        <c:tickLblPos val="nextTo"/>
        <c:crossAx val="287379048"/>
        <c:crosses val="autoZero"/>
        <c:crossBetween val="between"/>
        <c:majorUnit val="3"/>
      </c:valAx>
      <c:spPr>
        <a:noFill/>
        <a:ln>
          <a:noFill/>
        </a:ln>
        <a:effectLst/>
      </c:spPr>
    </c:plotArea>
    <c:plotVisOnly val="1"/>
    <c:dispBlanksAs val="gap"/>
    <c:showDLblsOverMax val="0"/>
  </c:chart>
  <c:spPr>
    <a:solidFill>
      <a:schemeClr val="bg1"/>
    </a:solidFill>
    <a:ln w="9525" cap="flat" cmpd="sng" algn="ctr">
      <a:noFill/>
      <a:round/>
    </a:ln>
    <a:effectLst/>
  </c:spPr>
  <c:txPr>
    <a:bodyPr/>
    <a:lstStyle/>
    <a:p>
      <a:pPr>
        <a:defRPr/>
      </a:pPr>
      <a:endParaRPr lang="en-US"/>
    </a:p>
  </c:txPr>
  <c:externalData r:id="rId3">
    <c:autoUpdate val="0"/>
  </c:externalData>
  <c:userShapes r:id="rId4"/>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6085575458326593"/>
          <c:y val="0.12090764464539895"/>
          <c:w val="0.73914424541673407"/>
          <c:h val="0.86207318094281171"/>
        </c:manualLayout>
      </c:layout>
      <c:barChart>
        <c:barDir val="bar"/>
        <c:grouping val="percentStacked"/>
        <c:varyColors val="0"/>
        <c:ser>
          <c:idx val="0"/>
          <c:order val="0"/>
          <c:tx>
            <c:strRef>
              <c:f>Charts!$I$849</c:f>
              <c:strCache>
                <c:ptCount val="1"/>
                <c:pt idx="0">
                  <c:v>Publicly</c:v>
                </c:pt>
              </c:strCache>
            </c:strRef>
          </c:tx>
          <c:spPr>
            <a:solidFill>
              <a:srgbClr val="0084BA"/>
            </a:solidFill>
            <a:ln>
              <a:solidFill>
                <a:srgbClr val="0084BA"/>
              </a:solidFill>
            </a:ln>
            <a:effectLst/>
          </c:spPr>
          <c:invertIfNegative val="0"/>
          <c:dPt>
            <c:idx val="3"/>
            <c:invertIfNegative val="0"/>
            <c:bubble3D val="0"/>
            <c:extLst xmlns:c16r2="http://schemas.microsoft.com/office/drawing/2015/06/chart">
              <c:ext xmlns:c16="http://schemas.microsoft.com/office/drawing/2014/chart" uri="{C3380CC4-5D6E-409C-BE32-E72D297353CC}">
                <c16:uniqueId val="{00000000-5776-44DB-9CBE-5CEB2DDB2A35}"/>
              </c:ext>
            </c:extLst>
          </c:dPt>
          <c:dPt>
            <c:idx val="4"/>
            <c:invertIfNegative val="0"/>
            <c:bubble3D val="0"/>
            <c:extLst xmlns:c16r2="http://schemas.microsoft.com/office/drawing/2015/06/chart">
              <c:ext xmlns:c16="http://schemas.microsoft.com/office/drawing/2014/chart" uri="{C3380CC4-5D6E-409C-BE32-E72D297353CC}">
                <c16:uniqueId val="{00000001-5776-44DB-9CBE-5CEB2DDB2A35}"/>
              </c:ext>
            </c:extLst>
          </c:dPt>
          <c:dPt>
            <c:idx val="9"/>
            <c:invertIfNegative val="0"/>
            <c:bubble3D val="0"/>
            <c:extLst xmlns:c16r2="http://schemas.microsoft.com/office/drawing/2015/06/chart">
              <c:ext xmlns:c16="http://schemas.microsoft.com/office/drawing/2014/chart" uri="{C3380CC4-5D6E-409C-BE32-E72D297353CC}">
                <c16:uniqueId val="{00000002-5776-44DB-9CBE-5CEB2DDB2A35}"/>
              </c:ext>
            </c:extLst>
          </c:dPt>
          <c:dLbls>
            <c:spPr>
              <a:noFill/>
              <a:ln>
                <a:noFill/>
              </a:ln>
              <a:effectLst/>
            </c:spPr>
            <c:txPr>
              <a:bodyPr wrap="square" lIns="38100" tIns="19050" rIns="38100" bIns="19050" anchor="ctr">
                <a:spAutoFit/>
              </a:bodyPr>
              <a:lstStyle/>
              <a:p>
                <a:pPr>
                  <a:defRPr sz="800" b="1">
                    <a:solidFill>
                      <a:schemeClr val="bg1"/>
                    </a:solidFill>
                  </a:defRPr>
                </a:pPr>
                <a:endParaRPr lang="en-US"/>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ext>
            </c:extLst>
          </c:dLbls>
          <c:cat>
            <c:strRef>
              <c:f>Charts!$H$850:$H$862</c:f>
              <c:strCache>
                <c:ptCount val="13"/>
                <c:pt idx="0">
                  <c:v>Target for senior management</c:v>
                </c:pt>
                <c:pt idx="2">
                  <c:v>Deadline for senior management target*</c:v>
                </c:pt>
                <c:pt idx="3">
                  <c:v>How pay is linked to diversity targets</c:v>
                </c:pt>
                <c:pt idx="4">
                  <c:v>Gender breakdown of senior management today</c:v>
                </c:pt>
                <c:pt idx="5">
                  <c:v>Name of accountable executive</c:v>
                </c:pt>
                <c:pt idx="7">
                  <c:v>Narrative explanation of target</c:v>
                </c:pt>
                <c:pt idx="8">
                  <c:v>Definition of senior
management</c:v>
                </c:pt>
                <c:pt idx="9">
                  <c:v>Gender breakdown of entire workforce</c:v>
                </c:pt>
                <c:pt idx="10">
                  <c:v>Gender breakdown of other levels of management†</c:v>
                </c:pt>
                <c:pt idx="11">
                  <c:v>Gender breakdown of board</c:v>
                </c:pt>
                <c:pt idx="12">
                  <c:v>Gender breakdown of executive committee</c:v>
                </c:pt>
              </c:strCache>
            </c:strRef>
          </c:cat>
          <c:val>
            <c:numRef>
              <c:f>Charts!$I$850:$I$862</c:f>
              <c:numCache>
                <c:formatCode>0%</c:formatCode>
                <c:ptCount val="13"/>
                <c:pt idx="0">
                  <c:v>1</c:v>
                </c:pt>
                <c:pt idx="1">
                  <c:v>#N/A</c:v>
                </c:pt>
                <c:pt idx="2">
                  <c:v>0.8928571428571429</c:v>
                </c:pt>
                <c:pt idx="3">
                  <c:v>0.49295774647887325</c:v>
                </c:pt>
                <c:pt idx="4">
                  <c:v>0.43661971830985913</c:v>
                </c:pt>
                <c:pt idx="5">
                  <c:v>0.43661971830985913</c:v>
                </c:pt>
                <c:pt idx="6">
                  <c:v>#N/A</c:v>
                </c:pt>
                <c:pt idx="7">
                  <c:v>0.47887323943661969</c:v>
                </c:pt>
                <c:pt idx="8">
                  <c:v>0.323943661971831</c:v>
                </c:pt>
                <c:pt idx="9">
                  <c:v>0.22535211267605632</c:v>
                </c:pt>
                <c:pt idx="10">
                  <c:v>0.18309859154929578</c:v>
                </c:pt>
                <c:pt idx="11">
                  <c:v>0.12676056338028169</c:v>
                </c:pt>
                <c:pt idx="12">
                  <c:v>0.12676056338028169</c:v>
                </c:pt>
              </c:numCache>
            </c:numRef>
          </c:val>
          <c:extLst xmlns:c16r2="http://schemas.microsoft.com/office/drawing/2015/06/chart">
            <c:ext xmlns:c16="http://schemas.microsoft.com/office/drawing/2014/chart" uri="{C3380CC4-5D6E-409C-BE32-E72D297353CC}">
              <c16:uniqueId val="{00000003-5776-44DB-9CBE-5CEB2DDB2A35}"/>
            </c:ext>
          </c:extLst>
        </c:ser>
        <c:ser>
          <c:idx val="1"/>
          <c:order val="1"/>
          <c:tx>
            <c:strRef>
              <c:f>Charts!$J$849</c:f>
              <c:strCache>
                <c:ptCount val="1"/>
                <c:pt idx="0">
                  <c:v>Confidentially to HM Treasury</c:v>
                </c:pt>
              </c:strCache>
            </c:strRef>
          </c:tx>
          <c:spPr>
            <a:solidFill>
              <a:schemeClr val="bg1">
                <a:lumMod val="75000"/>
              </a:schemeClr>
            </a:solidFill>
            <a:ln>
              <a:solidFill>
                <a:schemeClr val="bg1">
                  <a:lumMod val="75000"/>
                </a:schemeClr>
              </a:solidFill>
            </a:ln>
            <a:effectLst/>
          </c:spPr>
          <c:invertIfNegative val="0"/>
          <c:dPt>
            <c:idx val="4"/>
            <c:invertIfNegative val="0"/>
            <c:bubble3D val="0"/>
            <c:extLst xmlns:c16r2="http://schemas.microsoft.com/office/drawing/2015/06/chart">
              <c:ext xmlns:c16="http://schemas.microsoft.com/office/drawing/2014/chart" uri="{C3380CC4-5D6E-409C-BE32-E72D297353CC}">
                <c16:uniqueId val="{00000004-5776-44DB-9CBE-5CEB2DDB2A35}"/>
              </c:ext>
            </c:extLst>
          </c:dPt>
          <c:dLbls>
            <c:dLbl>
              <c:idx val="0"/>
              <c:delete val="1"/>
              <c:extLst xmlns:c16r2="http://schemas.microsoft.com/office/drawing/2015/06/chart">
                <c:ext xmlns:c16="http://schemas.microsoft.com/office/drawing/2014/chart" uri="{C3380CC4-5D6E-409C-BE32-E72D297353CC}">
                  <c16:uniqueId val="{00000005-5776-44DB-9CBE-5CEB2DDB2A35}"/>
                </c:ext>
                <c:ext xmlns:c15="http://schemas.microsoft.com/office/drawing/2012/chart" uri="{CE6537A1-D6FC-4f65-9D91-7224C49458BB}"/>
              </c:extLst>
            </c:dLbl>
            <c:dLbl>
              <c:idx val="2"/>
              <c:layout>
                <c:manualLayout>
                  <c:x val="-1.0961507651748155E-16"/>
                  <c:y val="5.5827890814703199E-2"/>
                </c:manualLayout>
              </c:layout>
              <c:dLblPos val="ct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6-5B2B-40C4-B3A4-E2EAC6DDEB5E}"/>
                </c:ext>
                <c:ext xmlns:c15="http://schemas.microsoft.com/office/drawing/2012/chart" uri="{CE6537A1-D6FC-4f65-9D91-7224C49458BB}"/>
              </c:extLst>
            </c:dLbl>
            <c:spPr>
              <a:noFill/>
              <a:ln>
                <a:noFill/>
              </a:ln>
              <a:effectLst/>
            </c:spPr>
            <c:txPr>
              <a:bodyPr wrap="square" lIns="38100" tIns="19050" rIns="38100" bIns="19050" anchor="ctr">
                <a:spAutoFit/>
              </a:bodyPr>
              <a:lstStyle/>
              <a:p>
                <a:pPr>
                  <a:defRPr sz="800">
                    <a:solidFill>
                      <a:schemeClr val="tx1"/>
                    </a:solidFill>
                  </a:defRPr>
                </a:pPr>
                <a:endParaRPr lang="en-US"/>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Charts!$H$850:$H$862</c:f>
              <c:strCache>
                <c:ptCount val="13"/>
                <c:pt idx="0">
                  <c:v>Target for senior management</c:v>
                </c:pt>
                <c:pt idx="2">
                  <c:v>Deadline for senior management target*</c:v>
                </c:pt>
                <c:pt idx="3">
                  <c:v>How pay is linked to diversity targets</c:v>
                </c:pt>
                <c:pt idx="4">
                  <c:v>Gender breakdown of senior management today</c:v>
                </c:pt>
                <c:pt idx="5">
                  <c:v>Name of accountable executive</c:v>
                </c:pt>
                <c:pt idx="7">
                  <c:v>Narrative explanation of target</c:v>
                </c:pt>
                <c:pt idx="8">
                  <c:v>Definition of senior
management</c:v>
                </c:pt>
                <c:pt idx="9">
                  <c:v>Gender breakdown of entire workforce</c:v>
                </c:pt>
                <c:pt idx="10">
                  <c:v>Gender breakdown of other levels of management†</c:v>
                </c:pt>
                <c:pt idx="11">
                  <c:v>Gender breakdown of board</c:v>
                </c:pt>
                <c:pt idx="12">
                  <c:v>Gender breakdown of executive committee</c:v>
                </c:pt>
              </c:strCache>
            </c:strRef>
          </c:cat>
          <c:val>
            <c:numRef>
              <c:f>Charts!$J$850:$J$862</c:f>
              <c:numCache>
                <c:formatCode>0%</c:formatCode>
                <c:ptCount val="13"/>
                <c:pt idx="0">
                  <c:v>0</c:v>
                </c:pt>
                <c:pt idx="1">
                  <c:v>#N/A</c:v>
                </c:pt>
                <c:pt idx="2">
                  <c:v>3.5714285714285712E-2</c:v>
                </c:pt>
                <c:pt idx="3">
                  <c:v>0.50704225352112675</c:v>
                </c:pt>
                <c:pt idx="4">
                  <c:v>0.56338028169014087</c:v>
                </c:pt>
                <c:pt idx="5">
                  <c:v>0.56338028169014087</c:v>
                </c:pt>
                <c:pt idx="6">
                  <c:v>#N/A</c:v>
                </c:pt>
                <c:pt idx="7">
                  <c:v>0.14084507042253522</c:v>
                </c:pt>
                <c:pt idx="8">
                  <c:v>0.15492957746478872</c:v>
                </c:pt>
                <c:pt idx="9">
                  <c:v>0.12676056338028169</c:v>
                </c:pt>
                <c:pt idx="10">
                  <c:v>0.14084507042253522</c:v>
                </c:pt>
                <c:pt idx="11">
                  <c:v>0.11267605633802816</c:v>
                </c:pt>
                <c:pt idx="12">
                  <c:v>8.4507042253521125E-2</c:v>
                </c:pt>
              </c:numCache>
            </c:numRef>
          </c:val>
          <c:extLst xmlns:c16r2="http://schemas.microsoft.com/office/drawing/2015/06/chart">
            <c:ext xmlns:c16="http://schemas.microsoft.com/office/drawing/2014/chart" uri="{C3380CC4-5D6E-409C-BE32-E72D297353CC}">
              <c16:uniqueId val="{00000006-5776-44DB-9CBE-5CEB2DDB2A35}"/>
            </c:ext>
          </c:extLst>
        </c:ser>
        <c:ser>
          <c:idx val="2"/>
          <c:order val="2"/>
          <c:tx>
            <c:strRef>
              <c:f>Charts!$K$849</c:f>
              <c:strCache>
                <c:ptCount val="1"/>
                <c:pt idx="0">
                  <c:v>Not at all</c:v>
                </c:pt>
              </c:strCache>
            </c:strRef>
          </c:tx>
          <c:spPr>
            <a:solidFill>
              <a:schemeClr val="bg1">
                <a:lumMod val="95000"/>
              </a:schemeClr>
            </a:solidFill>
            <a:ln>
              <a:solidFill>
                <a:schemeClr val="bg1">
                  <a:lumMod val="75000"/>
                </a:schemeClr>
              </a:solidFill>
            </a:ln>
          </c:spPr>
          <c:invertIfNegative val="0"/>
          <c:dLbls>
            <c:dLbl>
              <c:idx val="0"/>
              <c:delete val="1"/>
              <c:extLst xmlns:c16r2="http://schemas.microsoft.com/office/drawing/2015/06/chart">
                <c:ext xmlns:c16="http://schemas.microsoft.com/office/drawing/2014/chart" uri="{C3380CC4-5D6E-409C-BE32-E72D297353CC}">
                  <c16:uniqueId val="{00000005-5B2B-40C4-B3A4-E2EAC6DDEB5E}"/>
                </c:ext>
                <c:ext xmlns:c15="http://schemas.microsoft.com/office/drawing/2012/chart" uri="{CE6537A1-D6FC-4f65-9D91-7224C49458BB}"/>
              </c:extLst>
            </c:dLbl>
            <c:dLbl>
              <c:idx val="3"/>
              <c:delete val="1"/>
              <c:extLst xmlns:c16r2="http://schemas.microsoft.com/office/drawing/2015/06/chart">
                <c:ext xmlns:c16="http://schemas.microsoft.com/office/drawing/2014/chart" uri="{C3380CC4-5D6E-409C-BE32-E72D297353CC}">
                  <c16:uniqueId val="{00000007-5B2B-40C4-B3A4-E2EAC6DDEB5E}"/>
                </c:ext>
                <c:ext xmlns:c15="http://schemas.microsoft.com/office/drawing/2012/chart" uri="{CE6537A1-D6FC-4f65-9D91-7224C49458BB}"/>
              </c:extLst>
            </c:dLbl>
            <c:dLbl>
              <c:idx val="4"/>
              <c:delete val="1"/>
              <c:extLst xmlns:c16r2="http://schemas.microsoft.com/office/drawing/2015/06/chart">
                <c:ext xmlns:c16="http://schemas.microsoft.com/office/drawing/2014/chart" uri="{C3380CC4-5D6E-409C-BE32-E72D297353CC}">
                  <c16:uniqueId val="{00000007-5776-44DB-9CBE-5CEB2DDB2A35}"/>
                </c:ext>
                <c:ext xmlns:c15="http://schemas.microsoft.com/office/drawing/2012/chart" uri="{CE6537A1-D6FC-4f65-9D91-7224C49458BB}"/>
              </c:extLst>
            </c:dLbl>
            <c:dLbl>
              <c:idx val="5"/>
              <c:delete val="1"/>
              <c:extLst xmlns:c16r2="http://schemas.microsoft.com/office/drawing/2015/06/chart">
                <c:ext xmlns:c16="http://schemas.microsoft.com/office/drawing/2014/chart" uri="{C3380CC4-5D6E-409C-BE32-E72D297353CC}">
                  <c16:uniqueId val="{00000008-5776-44DB-9CBE-5CEB2DDB2A35}"/>
                </c:ext>
                <c:ext xmlns:c15="http://schemas.microsoft.com/office/drawing/2012/chart" uri="{CE6537A1-D6FC-4f65-9D91-7224C49458BB}"/>
              </c:extLst>
            </c:dLbl>
            <c:spPr>
              <a:noFill/>
              <a:ln>
                <a:noFill/>
              </a:ln>
              <a:effectLst/>
            </c:spPr>
            <c:txPr>
              <a:bodyPr wrap="square" lIns="38100" tIns="19050" rIns="38100" bIns="19050" anchor="ctr">
                <a:spAutoFit/>
              </a:bodyPr>
              <a:lstStyle/>
              <a:p>
                <a:pPr>
                  <a:defRPr sz="800"/>
                </a:pPr>
                <a:endParaRPr lang="en-US"/>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ext>
            </c:extLst>
          </c:dLbls>
          <c:cat>
            <c:strRef>
              <c:f>Charts!$H$850:$H$862</c:f>
              <c:strCache>
                <c:ptCount val="13"/>
                <c:pt idx="0">
                  <c:v>Target for senior management</c:v>
                </c:pt>
                <c:pt idx="2">
                  <c:v>Deadline for senior management target*</c:v>
                </c:pt>
                <c:pt idx="3">
                  <c:v>How pay is linked to diversity targets</c:v>
                </c:pt>
                <c:pt idx="4">
                  <c:v>Gender breakdown of senior management today</c:v>
                </c:pt>
                <c:pt idx="5">
                  <c:v>Name of accountable executive</c:v>
                </c:pt>
                <c:pt idx="7">
                  <c:v>Narrative explanation of target</c:v>
                </c:pt>
                <c:pt idx="8">
                  <c:v>Definition of senior
management</c:v>
                </c:pt>
                <c:pt idx="9">
                  <c:v>Gender breakdown of entire workforce</c:v>
                </c:pt>
                <c:pt idx="10">
                  <c:v>Gender breakdown of other levels of management†</c:v>
                </c:pt>
                <c:pt idx="11">
                  <c:v>Gender breakdown of board</c:v>
                </c:pt>
                <c:pt idx="12">
                  <c:v>Gender breakdown of executive committee</c:v>
                </c:pt>
              </c:strCache>
            </c:strRef>
          </c:cat>
          <c:val>
            <c:numRef>
              <c:f>Charts!$K$850:$K$862</c:f>
              <c:numCache>
                <c:formatCode>0%</c:formatCode>
                <c:ptCount val="13"/>
                <c:pt idx="0">
                  <c:v>0</c:v>
                </c:pt>
                <c:pt idx="1">
                  <c:v>#N/A</c:v>
                </c:pt>
                <c:pt idx="2">
                  <c:v>7.1428571428571425E-2</c:v>
                </c:pt>
                <c:pt idx="3">
                  <c:v>0</c:v>
                </c:pt>
                <c:pt idx="4">
                  <c:v>0</c:v>
                </c:pt>
                <c:pt idx="5">
                  <c:v>0</c:v>
                </c:pt>
                <c:pt idx="6">
                  <c:v>#N/A</c:v>
                </c:pt>
                <c:pt idx="7">
                  <c:v>0.38028169014084506</c:v>
                </c:pt>
                <c:pt idx="8">
                  <c:v>0.52112676056338025</c:v>
                </c:pt>
                <c:pt idx="9">
                  <c:v>0.647887323943662</c:v>
                </c:pt>
                <c:pt idx="10">
                  <c:v>0.676056338028169</c:v>
                </c:pt>
                <c:pt idx="11">
                  <c:v>0.76056338028169013</c:v>
                </c:pt>
                <c:pt idx="12">
                  <c:v>0.78873239436619724</c:v>
                </c:pt>
              </c:numCache>
            </c:numRef>
          </c:val>
          <c:extLst xmlns:c16r2="http://schemas.microsoft.com/office/drawing/2015/06/chart">
            <c:ext xmlns:c16="http://schemas.microsoft.com/office/drawing/2014/chart" uri="{C3380CC4-5D6E-409C-BE32-E72D297353CC}">
              <c16:uniqueId val="{0000000A-5776-44DB-9CBE-5CEB2DDB2A35}"/>
            </c:ext>
          </c:extLst>
        </c:ser>
        <c:dLbls>
          <c:dLblPos val="ctr"/>
          <c:showLegendKey val="0"/>
          <c:showVal val="1"/>
          <c:showCatName val="0"/>
          <c:showSerName val="0"/>
          <c:showPercent val="0"/>
          <c:showBubbleSize val="0"/>
        </c:dLbls>
        <c:gapWidth val="50"/>
        <c:overlap val="100"/>
        <c:axId val="287380616"/>
        <c:axId val="287381008"/>
      </c:barChart>
      <c:catAx>
        <c:axId val="287380616"/>
        <c:scaling>
          <c:orientation val="maxMin"/>
        </c:scaling>
        <c:delete val="0"/>
        <c:axPos val="l"/>
        <c:numFmt formatCode="General" sourceLinked="1"/>
        <c:majorTickMark val="out"/>
        <c:minorTickMark val="none"/>
        <c:tickLblPos val="nextTo"/>
        <c:spPr>
          <a:noFill/>
          <a:ln w="6350" cap="flat" cmpd="sng" algn="ctr">
            <a:solidFill>
              <a:srgbClr val="898989"/>
            </a:solidFill>
            <a:round/>
          </a:ln>
          <a:effectLst/>
        </c:spPr>
        <c:txPr>
          <a:bodyPr rot="0" spcFirstLastPara="1" vertOverflow="ellipsis" wrap="square" anchor="ctr" anchorCtr="1"/>
          <a:lstStyle/>
          <a:p>
            <a:pPr>
              <a:defRPr sz="800" b="0" i="0" u="none" strike="noStrike" kern="1200" baseline="0">
                <a:solidFill>
                  <a:schemeClr val="tx1">
                    <a:lumMod val="75000"/>
                    <a:lumOff val="25000"/>
                  </a:schemeClr>
                </a:solidFill>
                <a:latin typeface="+mn-lt"/>
                <a:ea typeface="+mn-ea"/>
                <a:cs typeface="+mn-cs"/>
              </a:defRPr>
            </a:pPr>
            <a:endParaRPr lang="en-US"/>
          </a:p>
        </c:txPr>
        <c:crossAx val="287381008"/>
        <c:crosses val="autoZero"/>
        <c:auto val="1"/>
        <c:lblAlgn val="ctr"/>
        <c:lblOffset val="100"/>
        <c:noMultiLvlLbl val="0"/>
      </c:catAx>
      <c:valAx>
        <c:axId val="287381008"/>
        <c:scaling>
          <c:orientation val="minMax"/>
        </c:scaling>
        <c:delete val="1"/>
        <c:axPos val="t"/>
        <c:majorGridlines>
          <c:spPr>
            <a:ln w="6350" cap="flat" cmpd="sng" algn="ctr">
              <a:solidFill>
                <a:schemeClr val="bg1">
                  <a:lumMod val="85000"/>
                </a:schemeClr>
              </a:solidFill>
              <a:prstDash val="sysDash"/>
              <a:round/>
            </a:ln>
            <a:effectLst/>
          </c:spPr>
        </c:majorGridlines>
        <c:numFmt formatCode="0%" sourceLinked="0"/>
        <c:majorTickMark val="out"/>
        <c:minorTickMark val="none"/>
        <c:tickLblPos val="nextTo"/>
        <c:crossAx val="287380616"/>
        <c:crosses val="autoZero"/>
        <c:crossBetween val="between"/>
      </c:valAx>
    </c:plotArea>
    <c:legend>
      <c:legendPos val="t"/>
      <c:layout>
        <c:manualLayout>
          <c:xMode val="edge"/>
          <c:yMode val="edge"/>
          <c:x val="0.38964644444444446"/>
          <c:y val="1.9428116888553962E-2"/>
          <c:w val="0.54808488888888884"/>
          <c:h val="4.4822699489240558E-2"/>
        </c:manualLayout>
      </c:layout>
      <c:overlay val="0"/>
      <c:spPr>
        <a:noFill/>
        <a:ln>
          <a:noFill/>
        </a:ln>
        <a:effectLst/>
      </c:spPr>
      <c:txPr>
        <a:bodyPr rot="0" spcFirstLastPara="1" vertOverflow="ellipsis" vert="horz" wrap="square" anchor="ctr" anchorCtr="1"/>
        <a:lstStyle/>
        <a:p>
          <a:pPr>
            <a:defRPr sz="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solidFill>
      <a:schemeClr val="bg1"/>
    </a:solidFill>
    <a:ln w="9525" cap="flat" cmpd="sng" algn="ctr">
      <a:noFill/>
      <a:round/>
    </a:ln>
    <a:effectLst/>
  </c:spPr>
  <c:txPr>
    <a:bodyPr/>
    <a:lstStyle/>
    <a:p>
      <a:pPr>
        <a:defRPr/>
      </a:pPr>
      <a:endParaRPr lang="en-US"/>
    </a:p>
  </c:txPr>
  <c:externalData r:id="rId1">
    <c:autoUpdate val="0"/>
  </c:externalData>
  <c:userShapes r:id="rId2"/>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cdr:x>
      <cdr:y>0.08378</cdr:y>
    </cdr:from>
    <cdr:to>
      <cdr:x>1</cdr:x>
      <cdr:y>0.2249</cdr:y>
    </cdr:to>
    <cdr:sp macro="" textlink="">
      <cdr:nvSpPr>
        <cdr:cNvPr id="4" name="TextBox 1">
          <a:extLst xmlns:a="http://schemas.openxmlformats.org/drawingml/2006/main">
            <a:ext uri="{FF2B5EF4-FFF2-40B4-BE49-F238E27FC236}">
              <a16:creationId xmlns="" xmlns:a16="http://schemas.microsoft.com/office/drawing/2014/main" id="{7CE7B04F-322F-440C-B6F4-3E6BE36BBDD2}"/>
            </a:ext>
          </a:extLst>
        </cdr:cNvPr>
        <cdr:cNvSpPr txBox="1"/>
      </cdr:nvSpPr>
      <cdr:spPr>
        <a:xfrm xmlns:a="http://schemas.openxmlformats.org/drawingml/2006/main">
          <a:off x="0" y="241286"/>
          <a:ext cx="1800000" cy="406414"/>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endParaRPr lang="en-US" sz="1000">
            <a:solidFill>
              <a:srgbClr val="464547"/>
            </a:solidFill>
          </a:endParaRPr>
        </a:p>
      </cdr:txBody>
    </cdr:sp>
  </cdr:relSizeAnchor>
</c:userShapes>
</file>

<file path=ppt/drawings/drawing10.xml><?xml version="1.0" encoding="utf-8"?>
<c:userShapes xmlns:c="http://schemas.openxmlformats.org/drawingml/2006/chart">
  <cdr:relSizeAnchor xmlns:cdr="http://schemas.openxmlformats.org/drawingml/2006/chartDrawing">
    <cdr:from>
      <cdr:x>0</cdr:x>
      <cdr:y>0.08378</cdr:y>
    </cdr:from>
    <cdr:to>
      <cdr:x>1</cdr:x>
      <cdr:y>0.2249</cdr:y>
    </cdr:to>
    <cdr:sp macro="" textlink="">
      <cdr:nvSpPr>
        <cdr:cNvPr id="4" name="TextBox 1">
          <a:extLst xmlns:a="http://schemas.openxmlformats.org/drawingml/2006/main">
            <a:ext uri="{FF2B5EF4-FFF2-40B4-BE49-F238E27FC236}">
              <a16:creationId xmlns="" xmlns:a16="http://schemas.microsoft.com/office/drawing/2014/main" id="{B43DC37C-66A8-4AAC-8DE0-E7206C0E9E91}"/>
            </a:ext>
          </a:extLst>
        </cdr:cNvPr>
        <cdr:cNvSpPr txBox="1"/>
      </cdr:nvSpPr>
      <cdr:spPr>
        <a:xfrm xmlns:a="http://schemas.openxmlformats.org/drawingml/2006/main">
          <a:off x="0" y="241286"/>
          <a:ext cx="1800000" cy="406414"/>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endParaRPr lang="en-US" sz="1000">
            <a:solidFill>
              <a:srgbClr val="464547"/>
            </a:solidFill>
          </a:endParaRPr>
        </a:p>
      </cdr:txBody>
    </cdr:sp>
  </cdr:relSizeAnchor>
</c:userShapes>
</file>

<file path=ppt/drawings/drawing11.xml><?xml version="1.0" encoding="utf-8"?>
<c:userShapes xmlns:c="http://schemas.openxmlformats.org/drawingml/2006/chart">
  <cdr:relSizeAnchor xmlns:cdr="http://schemas.openxmlformats.org/drawingml/2006/chartDrawing">
    <cdr:from>
      <cdr:x>0</cdr:x>
      <cdr:y>0.08378</cdr:y>
    </cdr:from>
    <cdr:to>
      <cdr:x>1</cdr:x>
      <cdr:y>0.2249</cdr:y>
    </cdr:to>
    <cdr:sp macro="" textlink="">
      <cdr:nvSpPr>
        <cdr:cNvPr id="4" name="TextBox 1">
          <a:extLst xmlns:a="http://schemas.openxmlformats.org/drawingml/2006/main">
            <a:ext uri="{FF2B5EF4-FFF2-40B4-BE49-F238E27FC236}">
              <a16:creationId xmlns="" xmlns:a16="http://schemas.microsoft.com/office/drawing/2014/main" id="{AEF4CEF3-5B0B-4B92-9248-EEC7E67A51F6}"/>
            </a:ext>
          </a:extLst>
        </cdr:cNvPr>
        <cdr:cNvSpPr txBox="1"/>
      </cdr:nvSpPr>
      <cdr:spPr>
        <a:xfrm xmlns:a="http://schemas.openxmlformats.org/drawingml/2006/main">
          <a:off x="0" y="241286"/>
          <a:ext cx="1800000" cy="406414"/>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endParaRPr lang="en-US" sz="1000">
            <a:solidFill>
              <a:srgbClr val="464547"/>
            </a:solidFill>
          </a:endParaRPr>
        </a:p>
      </cdr:txBody>
    </cdr:sp>
  </cdr:relSizeAnchor>
</c:userShapes>
</file>

<file path=ppt/drawings/drawing12.xml><?xml version="1.0" encoding="utf-8"?>
<c:userShapes xmlns:c="http://schemas.openxmlformats.org/drawingml/2006/chart">
  <cdr:relSizeAnchor xmlns:cdr="http://schemas.openxmlformats.org/drawingml/2006/chartDrawing">
    <cdr:from>
      <cdr:x>0</cdr:x>
      <cdr:y>0.08378</cdr:y>
    </cdr:from>
    <cdr:to>
      <cdr:x>1</cdr:x>
      <cdr:y>0.2249</cdr:y>
    </cdr:to>
    <cdr:sp macro="" textlink="">
      <cdr:nvSpPr>
        <cdr:cNvPr id="4" name="TextBox 1">
          <a:extLst xmlns:a="http://schemas.openxmlformats.org/drawingml/2006/main">
            <a:ext uri="{FF2B5EF4-FFF2-40B4-BE49-F238E27FC236}">
              <a16:creationId xmlns="" xmlns:a16="http://schemas.microsoft.com/office/drawing/2014/main" id="{821F8A2D-AF31-4D6E-B6EB-40F864C1A438}"/>
            </a:ext>
          </a:extLst>
        </cdr:cNvPr>
        <cdr:cNvSpPr txBox="1"/>
      </cdr:nvSpPr>
      <cdr:spPr>
        <a:xfrm xmlns:a="http://schemas.openxmlformats.org/drawingml/2006/main">
          <a:off x="0" y="241286"/>
          <a:ext cx="1800000" cy="406414"/>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endParaRPr lang="en-US" sz="1000">
            <a:solidFill>
              <a:srgbClr val="464547"/>
            </a:solidFill>
          </a:endParaRPr>
        </a:p>
      </cdr:txBody>
    </cdr:sp>
  </cdr:relSizeAnchor>
</c:userShapes>
</file>

<file path=ppt/drawings/drawing2.xml><?xml version="1.0" encoding="utf-8"?>
<c:userShapes xmlns:c="http://schemas.openxmlformats.org/drawingml/2006/chart">
  <cdr:relSizeAnchor xmlns:cdr="http://schemas.openxmlformats.org/drawingml/2006/chartDrawing">
    <cdr:from>
      <cdr:x>0</cdr:x>
      <cdr:y>0.08378</cdr:y>
    </cdr:from>
    <cdr:to>
      <cdr:x>1</cdr:x>
      <cdr:y>0.2249</cdr:y>
    </cdr:to>
    <cdr:sp macro="" textlink="">
      <cdr:nvSpPr>
        <cdr:cNvPr id="4" name="TextBox 1">
          <a:extLst xmlns:a="http://schemas.openxmlformats.org/drawingml/2006/main">
            <a:ext uri="{FF2B5EF4-FFF2-40B4-BE49-F238E27FC236}">
              <a16:creationId xmlns="" xmlns:a16="http://schemas.microsoft.com/office/drawing/2014/main" id="{0D70E2AD-A307-4B56-8EFB-57B116548E67}"/>
            </a:ext>
          </a:extLst>
        </cdr:cNvPr>
        <cdr:cNvSpPr txBox="1"/>
      </cdr:nvSpPr>
      <cdr:spPr>
        <a:xfrm xmlns:a="http://schemas.openxmlformats.org/drawingml/2006/main">
          <a:off x="0" y="241286"/>
          <a:ext cx="1800000" cy="406414"/>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endParaRPr lang="en-US" sz="1000">
            <a:solidFill>
              <a:srgbClr val="464547"/>
            </a:solidFill>
          </a:endParaRPr>
        </a:p>
      </cdr:txBody>
    </cdr:sp>
  </cdr:relSizeAnchor>
</c:userShapes>
</file>

<file path=ppt/drawings/drawing3.xml><?xml version="1.0" encoding="utf-8"?>
<c:userShapes xmlns:c="http://schemas.openxmlformats.org/drawingml/2006/chart">
  <cdr:relSizeAnchor xmlns:cdr="http://schemas.openxmlformats.org/drawingml/2006/chartDrawing">
    <cdr:from>
      <cdr:x>0</cdr:x>
      <cdr:y>0.08378</cdr:y>
    </cdr:from>
    <cdr:to>
      <cdr:x>1</cdr:x>
      <cdr:y>0.2249</cdr:y>
    </cdr:to>
    <cdr:sp macro="" textlink="">
      <cdr:nvSpPr>
        <cdr:cNvPr id="4" name="TextBox 1">
          <a:extLst xmlns:a="http://schemas.openxmlformats.org/drawingml/2006/main">
            <a:ext uri="{FF2B5EF4-FFF2-40B4-BE49-F238E27FC236}">
              <a16:creationId xmlns="" xmlns:a16="http://schemas.microsoft.com/office/drawing/2014/main" id="{0D70E2AD-A307-4B56-8EFB-57B116548E67}"/>
            </a:ext>
          </a:extLst>
        </cdr:cNvPr>
        <cdr:cNvSpPr txBox="1"/>
      </cdr:nvSpPr>
      <cdr:spPr>
        <a:xfrm xmlns:a="http://schemas.openxmlformats.org/drawingml/2006/main">
          <a:off x="0" y="241286"/>
          <a:ext cx="1800000" cy="406414"/>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endParaRPr lang="en-US" sz="1000">
            <a:solidFill>
              <a:srgbClr val="464547"/>
            </a:solidFill>
          </a:endParaRPr>
        </a:p>
      </cdr:txBody>
    </cdr:sp>
  </cdr:relSizeAnchor>
</c:userShapes>
</file>

<file path=ppt/drawings/drawing4.xml><?xml version="1.0" encoding="utf-8"?>
<c:userShapes xmlns:c="http://schemas.openxmlformats.org/drawingml/2006/chart">
  <cdr:relSizeAnchor xmlns:cdr="http://schemas.openxmlformats.org/drawingml/2006/chartDrawing">
    <cdr:from>
      <cdr:x>0</cdr:x>
      <cdr:y>0.08378</cdr:y>
    </cdr:from>
    <cdr:to>
      <cdr:x>1</cdr:x>
      <cdr:y>0.2249</cdr:y>
    </cdr:to>
    <cdr:sp macro="" textlink="">
      <cdr:nvSpPr>
        <cdr:cNvPr id="4" name="TextBox 1">
          <a:extLst xmlns:a="http://schemas.openxmlformats.org/drawingml/2006/main">
            <a:ext uri="{FF2B5EF4-FFF2-40B4-BE49-F238E27FC236}">
              <a16:creationId xmlns="" xmlns:a16="http://schemas.microsoft.com/office/drawing/2014/main" id="{B302DF6B-D25E-4E41-9454-88B571932E21}"/>
            </a:ext>
          </a:extLst>
        </cdr:cNvPr>
        <cdr:cNvSpPr txBox="1"/>
      </cdr:nvSpPr>
      <cdr:spPr>
        <a:xfrm xmlns:a="http://schemas.openxmlformats.org/drawingml/2006/main">
          <a:off x="0" y="241286"/>
          <a:ext cx="1800000" cy="406414"/>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endParaRPr lang="en-US" sz="1000">
            <a:solidFill>
              <a:srgbClr val="464547"/>
            </a:solidFill>
          </a:endParaRPr>
        </a:p>
      </cdr:txBody>
    </cdr:sp>
  </cdr:relSizeAnchor>
  <cdr:relSizeAnchor xmlns:cdr="http://schemas.openxmlformats.org/drawingml/2006/chartDrawing">
    <cdr:from>
      <cdr:x>0</cdr:x>
      <cdr:y>0.08378</cdr:y>
    </cdr:from>
    <cdr:to>
      <cdr:x>1</cdr:x>
      <cdr:y>0.2249</cdr:y>
    </cdr:to>
    <cdr:sp macro="" textlink="">
      <cdr:nvSpPr>
        <cdr:cNvPr id="2" name="TextBox 1">
          <a:extLst xmlns:a="http://schemas.openxmlformats.org/drawingml/2006/main">
            <a:ext uri="{FF2B5EF4-FFF2-40B4-BE49-F238E27FC236}">
              <a16:creationId xmlns="" xmlns:a16="http://schemas.microsoft.com/office/drawing/2014/main" id="{328AADAF-E29B-4CCF-B848-5E3D0C1618B4}"/>
            </a:ext>
          </a:extLst>
        </cdr:cNvPr>
        <cdr:cNvSpPr txBox="1"/>
      </cdr:nvSpPr>
      <cdr:spPr>
        <a:xfrm xmlns:a="http://schemas.openxmlformats.org/drawingml/2006/main">
          <a:off x="0" y="241286"/>
          <a:ext cx="1800000" cy="406414"/>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endParaRPr lang="en-US" sz="1000">
            <a:solidFill>
              <a:srgbClr val="464547"/>
            </a:solidFill>
          </a:endParaRPr>
        </a:p>
      </cdr:txBody>
    </cdr:sp>
  </cdr:relSizeAnchor>
  <cdr:relSizeAnchor xmlns:cdr="http://schemas.openxmlformats.org/drawingml/2006/chartDrawing">
    <cdr:from>
      <cdr:x>0</cdr:x>
      <cdr:y>0.08378</cdr:y>
    </cdr:from>
    <cdr:to>
      <cdr:x>1</cdr:x>
      <cdr:y>0.2249</cdr:y>
    </cdr:to>
    <cdr:sp macro="" textlink="">
      <cdr:nvSpPr>
        <cdr:cNvPr id="3" name="TextBox 1">
          <a:extLst xmlns:a="http://schemas.openxmlformats.org/drawingml/2006/main">
            <a:ext uri="{FF2B5EF4-FFF2-40B4-BE49-F238E27FC236}">
              <a16:creationId xmlns="" xmlns:a16="http://schemas.microsoft.com/office/drawing/2014/main" id="{E6E42B1E-C151-469D-A617-2D1A569C1684}"/>
            </a:ext>
          </a:extLst>
        </cdr:cNvPr>
        <cdr:cNvSpPr txBox="1"/>
      </cdr:nvSpPr>
      <cdr:spPr>
        <a:xfrm xmlns:a="http://schemas.openxmlformats.org/drawingml/2006/main">
          <a:off x="0" y="241286"/>
          <a:ext cx="1800000" cy="406414"/>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endParaRPr lang="en-US" sz="1000">
            <a:solidFill>
              <a:srgbClr val="464547"/>
            </a:solidFill>
          </a:endParaRPr>
        </a:p>
      </cdr:txBody>
    </cdr:sp>
  </cdr:relSizeAnchor>
</c:userShapes>
</file>

<file path=ppt/drawings/drawing5.xml><?xml version="1.0" encoding="utf-8"?>
<c:userShapes xmlns:c="http://schemas.openxmlformats.org/drawingml/2006/chart">
  <cdr:relSizeAnchor xmlns:cdr="http://schemas.openxmlformats.org/drawingml/2006/chartDrawing">
    <cdr:from>
      <cdr:x>0</cdr:x>
      <cdr:y>0.08378</cdr:y>
    </cdr:from>
    <cdr:to>
      <cdr:x>1</cdr:x>
      <cdr:y>0.2249</cdr:y>
    </cdr:to>
    <cdr:sp macro="" textlink="">
      <cdr:nvSpPr>
        <cdr:cNvPr id="4" name="TextBox 1">
          <a:extLst xmlns:a="http://schemas.openxmlformats.org/drawingml/2006/main">
            <a:ext uri="{FF2B5EF4-FFF2-40B4-BE49-F238E27FC236}">
              <a16:creationId xmlns="" xmlns:a16="http://schemas.microsoft.com/office/drawing/2014/main" id="{12F7B2DF-202F-4CA3-B40E-8E30421F21ED}"/>
            </a:ext>
          </a:extLst>
        </cdr:cNvPr>
        <cdr:cNvSpPr txBox="1"/>
      </cdr:nvSpPr>
      <cdr:spPr>
        <a:xfrm xmlns:a="http://schemas.openxmlformats.org/drawingml/2006/main">
          <a:off x="0" y="241286"/>
          <a:ext cx="1800000" cy="406414"/>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endParaRPr lang="en-US" sz="1000">
            <a:solidFill>
              <a:srgbClr val="464547"/>
            </a:solidFill>
          </a:endParaRPr>
        </a:p>
      </cdr:txBody>
    </cdr:sp>
  </cdr:relSizeAnchor>
</c:userShapes>
</file>

<file path=ppt/drawings/drawing6.xml><?xml version="1.0" encoding="utf-8"?>
<c:userShapes xmlns:c="http://schemas.openxmlformats.org/drawingml/2006/chart">
  <cdr:relSizeAnchor xmlns:cdr="http://schemas.openxmlformats.org/drawingml/2006/chartDrawing">
    <cdr:from>
      <cdr:x>0</cdr:x>
      <cdr:y>0.08378</cdr:y>
    </cdr:from>
    <cdr:to>
      <cdr:x>1</cdr:x>
      <cdr:y>0.2249</cdr:y>
    </cdr:to>
    <cdr:sp macro="" textlink="">
      <cdr:nvSpPr>
        <cdr:cNvPr id="4" name="TextBox 1">
          <a:extLst xmlns:a="http://schemas.openxmlformats.org/drawingml/2006/main">
            <a:ext uri="{FF2B5EF4-FFF2-40B4-BE49-F238E27FC236}">
              <a16:creationId xmlns="" xmlns:a16="http://schemas.microsoft.com/office/drawing/2014/main" id="{BDB24195-574C-4DF6-8AE9-2D15B35770B9}"/>
            </a:ext>
          </a:extLst>
        </cdr:cNvPr>
        <cdr:cNvSpPr txBox="1"/>
      </cdr:nvSpPr>
      <cdr:spPr>
        <a:xfrm xmlns:a="http://schemas.openxmlformats.org/drawingml/2006/main">
          <a:off x="0" y="241286"/>
          <a:ext cx="1800000" cy="406414"/>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endParaRPr lang="en-US" sz="1000">
            <a:solidFill>
              <a:srgbClr val="464547"/>
            </a:solidFill>
          </a:endParaRPr>
        </a:p>
      </cdr:txBody>
    </cdr:sp>
  </cdr:relSizeAnchor>
</c:userShapes>
</file>

<file path=ppt/drawings/drawing7.xml><?xml version="1.0" encoding="utf-8"?>
<c:userShapes xmlns:c="http://schemas.openxmlformats.org/drawingml/2006/chart">
  <cdr:relSizeAnchor xmlns:cdr="http://schemas.openxmlformats.org/drawingml/2006/chartDrawing">
    <cdr:from>
      <cdr:x>0</cdr:x>
      <cdr:y>0.08378</cdr:y>
    </cdr:from>
    <cdr:to>
      <cdr:x>1</cdr:x>
      <cdr:y>0.2249</cdr:y>
    </cdr:to>
    <cdr:sp macro="" textlink="">
      <cdr:nvSpPr>
        <cdr:cNvPr id="4" name="TextBox 1">
          <a:extLst xmlns:a="http://schemas.openxmlformats.org/drawingml/2006/main">
            <a:ext uri="{FF2B5EF4-FFF2-40B4-BE49-F238E27FC236}">
              <a16:creationId xmlns="" xmlns:a16="http://schemas.microsoft.com/office/drawing/2014/main" id="{328AADAF-E29B-4CCF-B848-5E3D0C1618B4}"/>
            </a:ext>
          </a:extLst>
        </cdr:cNvPr>
        <cdr:cNvSpPr txBox="1"/>
      </cdr:nvSpPr>
      <cdr:spPr>
        <a:xfrm xmlns:a="http://schemas.openxmlformats.org/drawingml/2006/main">
          <a:off x="0" y="241286"/>
          <a:ext cx="1800000" cy="406414"/>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endParaRPr lang="en-US" sz="1000">
            <a:solidFill>
              <a:srgbClr val="464547"/>
            </a:solidFill>
          </a:endParaRPr>
        </a:p>
      </cdr:txBody>
    </cdr:sp>
  </cdr:relSizeAnchor>
  <cdr:relSizeAnchor xmlns:cdr="http://schemas.openxmlformats.org/drawingml/2006/chartDrawing">
    <cdr:from>
      <cdr:x>0</cdr:x>
      <cdr:y>0.08378</cdr:y>
    </cdr:from>
    <cdr:to>
      <cdr:x>1</cdr:x>
      <cdr:y>0.2249</cdr:y>
    </cdr:to>
    <cdr:sp macro="" textlink="">
      <cdr:nvSpPr>
        <cdr:cNvPr id="2" name="TextBox 1">
          <a:extLst xmlns:a="http://schemas.openxmlformats.org/drawingml/2006/main">
            <a:ext uri="{FF2B5EF4-FFF2-40B4-BE49-F238E27FC236}">
              <a16:creationId xmlns="" xmlns:a16="http://schemas.microsoft.com/office/drawing/2014/main" id="{E6E42B1E-C151-469D-A617-2D1A569C1684}"/>
            </a:ext>
          </a:extLst>
        </cdr:cNvPr>
        <cdr:cNvSpPr txBox="1"/>
      </cdr:nvSpPr>
      <cdr:spPr>
        <a:xfrm xmlns:a="http://schemas.openxmlformats.org/drawingml/2006/main">
          <a:off x="0" y="241286"/>
          <a:ext cx="1800000" cy="406414"/>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endParaRPr lang="en-US" sz="1000">
            <a:solidFill>
              <a:srgbClr val="464547"/>
            </a:solidFill>
          </a:endParaRPr>
        </a:p>
      </cdr:txBody>
    </cdr:sp>
  </cdr:relSizeAnchor>
</c:userShapes>
</file>

<file path=ppt/drawings/drawing8.xml><?xml version="1.0" encoding="utf-8"?>
<c:userShapes xmlns:c="http://schemas.openxmlformats.org/drawingml/2006/chart">
  <cdr:relSizeAnchor xmlns:cdr="http://schemas.openxmlformats.org/drawingml/2006/chartDrawing">
    <cdr:from>
      <cdr:x>0</cdr:x>
      <cdr:y>0.08378</cdr:y>
    </cdr:from>
    <cdr:to>
      <cdr:x>1</cdr:x>
      <cdr:y>0.2249</cdr:y>
    </cdr:to>
    <cdr:sp macro="" textlink="">
      <cdr:nvSpPr>
        <cdr:cNvPr id="4" name="TextBox 1">
          <a:extLst xmlns:a="http://schemas.openxmlformats.org/drawingml/2006/main">
            <a:ext uri="{FF2B5EF4-FFF2-40B4-BE49-F238E27FC236}">
              <a16:creationId xmlns="" xmlns:a16="http://schemas.microsoft.com/office/drawing/2014/main" id="{0D70E2AD-A307-4B56-8EFB-57B116548E67}"/>
            </a:ext>
          </a:extLst>
        </cdr:cNvPr>
        <cdr:cNvSpPr txBox="1"/>
      </cdr:nvSpPr>
      <cdr:spPr>
        <a:xfrm xmlns:a="http://schemas.openxmlformats.org/drawingml/2006/main">
          <a:off x="0" y="241286"/>
          <a:ext cx="1800000" cy="406414"/>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endParaRPr lang="en-US" sz="1000">
            <a:solidFill>
              <a:srgbClr val="464547"/>
            </a:solidFill>
          </a:endParaRPr>
        </a:p>
      </cdr:txBody>
    </cdr:sp>
  </cdr:relSizeAnchor>
</c:userShapes>
</file>

<file path=ppt/drawings/drawing9.xml><?xml version="1.0" encoding="utf-8"?>
<c:userShapes xmlns:c="http://schemas.openxmlformats.org/drawingml/2006/chart">
  <cdr:relSizeAnchor xmlns:cdr="http://schemas.openxmlformats.org/drawingml/2006/chartDrawing">
    <cdr:from>
      <cdr:x>0</cdr:x>
      <cdr:y>0.08378</cdr:y>
    </cdr:from>
    <cdr:to>
      <cdr:x>1</cdr:x>
      <cdr:y>0.2249</cdr:y>
    </cdr:to>
    <cdr:sp macro="" textlink="">
      <cdr:nvSpPr>
        <cdr:cNvPr id="4" name="TextBox 1">
          <a:extLst xmlns:a="http://schemas.openxmlformats.org/drawingml/2006/main">
            <a:ext uri="{FF2B5EF4-FFF2-40B4-BE49-F238E27FC236}">
              <a16:creationId xmlns="" xmlns:a16="http://schemas.microsoft.com/office/drawing/2014/main" id="{B43DC37C-66A8-4AAC-8DE0-E7206C0E9E91}"/>
            </a:ext>
          </a:extLst>
        </cdr:cNvPr>
        <cdr:cNvSpPr txBox="1"/>
      </cdr:nvSpPr>
      <cdr:spPr>
        <a:xfrm xmlns:a="http://schemas.openxmlformats.org/drawingml/2006/main">
          <a:off x="0" y="241286"/>
          <a:ext cx="1800000" cy="406414"/>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endParaRPr lang="en-US" sz="1000">
            <a:solidFill>
              <a:srgbClr val="464547"/>
            </a:solidFill>
          </a:endParaRP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5240" cy="501560"/>
          </a:xfrm>
          <a:prstGeom prst="rect">
            <a:avLst/>
          </a:prstGeom>
        </p:spPr>
        <p:txBody>
          <a:bodyPr vert="horz" lIns="96351" tIns="48176" rIns="96351" bIns="48176" rtlCol="0"/>
          <a:lstStyle>
            <a:lvl1pPr algn="l">
              <a:defRPr sz="1300"/>
            </a:lvl1pPr>
          </a:lstStyle>
          <a:p>
            <a:endParaRPr lang="en-GB" dirty="0"/>
          </a:p>
        </p:txBody>
      </p:sp>
      <p:sp>
        <p:nvSpPr>
          <p:cNvPr id="3" name="Date Placeholder 2"/>
          <p:cNvSpPr>
            <a:spLocks noGrp="1"/>
          </p:cNvSpPr>
          <p:nvPr>
            <p:ph type="dt" idx="1"/>
          </p:nvPr>
        </p:nvSpPr>
        <p:spPr>
          <a:xfrm>
            <a:off x="3889110" y="0"/>
            <a:ext cx="2975240" cy="501560"/>
          </a:xfrm>
          <a:prstGeom prst="rect">
            <a:avLst/>
          </a:prstGeom>
        </p:spPr>
        <p:txBody>
          <a:bodyPr vert="horz" lIns="96351" tIns="48176" rIns="96351" bIns="48176" rtlCol="0"/>
          <a:lstStyle>
            <a:lvl1pPr algn="r">
              <a:defRPr sz="1300"/>
            </a:lvl1pPr>
          </a:lstStyle>
          <a:p>
            <a:fld id="{A284EB77-5F92-4965-8A40-BE060DDD7563}" type="datetimeFigureOut">
              <a:rPr lang="en-GB" smtClean="0"/>
              <a:t>12/12/2016</a:t>
            </a:fld>
            <a:endParaRPr lang="en-GB" dirty="0"/>
          </a:p>
        </p:txBody>
      </p:sp>
      <p:sp>
        <p:nvSpPr>
          <p:cNvPr id="4" name="Slide Image Placeholder 3"/>
          <p:cNvSpPr>
            <a:spLocks noGrp="1" noRot="1" noChangeAspect="1"/>
          </p:cNvSpPr>
          <p:nvPr>
            <p:ph type="sldImg" idx="2"/>
          </p:nvPr>
        </p:nvSpPr>
        <p:spPr>
          <a:xfrm>
            <a:off x="2265363" y="1249363"/>
            <a:ext cx="2335212" cy="3373437"/>
          </a:xfrm>
          <a:prstGeom prst="rect">
            <a:avLst/>
          </a:prstGeom>
          <a:noFill/>
          <a:ln w="12700">
            <a:solidFill>
              <a:prstClr val="black"/>
            </a:solidFill>
          </a:ln>
        </p:spPr>
        <p:txBody>
          <a:bodyPr vert="horz" lIns="96351" tIns="48176" rIns="96351" bIns="48176" rtlCol="0" anchor="ctr"/>
          <a:lstStyle/>
          <a:p>
            <a:endParaRPr lang="en-GB" dirty="0"/>
          </a:p>
        </p:txBody>
      </p:sp>
      <p:sp>
        <p:nvSpPr>
          <p:cNvPr id="5" name="Notes Placeholder 4"/>
          <p:cNvSpPr>
            <a:spLocks noGrp="1"/>
          </p:cNvSpPr>
          <p:nvPr>
            <p:ph type="body" sz="quarter" idx="3"/>
          </p:nvPr>
        </p:nvSpPr>
        <p:spPr>
          <a:xfrm>
            <a:off x="686594" y="4810810"/>
            <a:ext cx="5492750" cy="3936117"/>
          </a:xfrm>
          <a:prstGeom prst="rect">
            <a:avLst/>
          </a:prstGeom>
        </p:spPr>
        <p:txBody>
          <a:bodyPr vert="horz" lIns="96351" tIns="48176" rIns="96351" bIns="48176"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94939"/>
            <a:ext cx="2975240" cy="501559"/>
          </a:xfrm>
          <a:prstGeom prst="rect">
            <a:avLst/>
          </a:prstGeom>
        </p:spPr>
        <p:txBody>
          <a:bodyPr vert="horz" lIns="96351" tIns="48176" rIns="96351" bIns="48176" rtlCol="0" anchor="b"/>
          <a:lstStyle>
            <a:lvl1pPr algn="l">
              <a:defRPr sz="1300"/>
            </a:lvl1pPr>
          </a:lstStyle>
          <a:p>
            <a:endParaRPr lang="en-GB" dirty="0"/>
          </a:p>
        </p:txBody>
      </p:sp>
      <p:sp>
        <p:nvSpPr>
          <p:cNvPr id="7" name="Slide Number Placeholder 6"/>
          <p:cNvSpPr>
            <a:spLocks noGrp="1"/>
          </p:cNvSpPr>
          <p:nvPr>
            <p:ph type="sldNum" sz="quarter" idx="5"/>
          </p:nvPr>
        </p:nvSpPr>
        <p:spPr>
          <a:xfrm>
            <a:off x="3889110" y="9494939"/>
            <a:ext cx="2975240" cy="501559"/>
          </a:xfrm>
          <a:prstGeom prst="rect">
            <a:avLst/>
          </a:prstGeom>
        </p:spPr>
        <p:txBody>
          <a:bodyPr vert="horz" lIns="96351" tIns="48176" rIns="96351" bIns="48176" rtlCol="0" anchor="b"/>
          <a:lstStyle>
            <a:lvl1pPr algn="r">
              <a:defRPr sz="1300"/>
            </a:lvl1pPr>
          </a:lstStyle>
          <a:p>
            <a:fld id="{E8FB0364-8EAE-40B2-A69A-D8F28599E5DF}" type="slidenum">
              <a:rPr lang="en-GB" smtClean="0"/>
              <a:t>‹#›</a:t>
            </a:fld>
            <a:endParaRPr lang="en-GB" dirty="0"/>
          </a:p>
        </p:txBody>
      </p:sp>
    </p:spTree>
    <p:extLst>
      <p:ext uri="{BB962C8B-B14F-4D97-AF65-F5344CB8AC3E}">
        <p14:creationId xmlns:p14="http://schemas.microsoft.com/office/powerpoint/2010/main" val="10787373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E8FB0364-8EAE-40B2-A69A-D8F28599E5DF}" type="slidenum">
              <a:rPr lang="en-GB" smtClean="0"/>
              <a:t>1</a:t>
            </a:fld>
            <a:endParaRPr lang="en-GB" dirty="0"/>
          </a:p>
        </p:txBody>
      </p:sp>
    </p:spTree>
    <p:extLst>
      <p:ext uri="{BB962C8B-B14F-4D97-AF65-F5344CB8AC3E}">
        <p14:creationId xmlns:p14="http://schemas.microsoft.com/office/powerpoint/2010/main" val="29265419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E8FB0364-8EAE-40B2-A69A-D8F28599E5DF}" type="slidenum">
              <a:rPr lang="en-GB" smtClean="0"/>
              <a:t>4</a:t>
            </a:fld>
            <a:endParaRPr lang="en-GB" dirty="0"/>
          </a:p>
        </p:txBody>
      </p:sp>
    </p:spTree>
    <p:extLst>
      <p:ext uri="{BB962C8B-B14F-4D97-AF65-F5344CB8AC3E}">
        <p14:creationId xmlns:p14="http://schemas.microsoft.com/office/powerpoint/2010/main" val="19991689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E8FB0364-8EAE-40B2-A69A-D8F28599E5DF}" type="slidenum">
              <a:rPr lang="en-GB" smtClean="0"/>
              <a:t>5</a:t>
            </a:fld>
            <a:endParaRPr lang="en-GB" dirty="0"/>
          </a:p>
        </p:txBody>
      </p:sp>
    </p:spTree>
    <p:extLst>
      <p:ext uri="{BB962C8B-B14F-4D97-AF65-F5344CB8AC3E}">
        <p14:creationId xmlns:p14="http://schemas.microsoft.com/office/powerpoint/2010/main" val="29768612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E8FB0364-8EAE-40B2-A69A-D8F28599E5DF}" type="slidenum">
              <a:rPr lang="en-GB" smtClean="0"/>
              <a:t>6</a:t>
            </a:fld>
            <a:endParaRPr lang="en-GB" dirty="0"/>
          </a:p>
        </p:txBody>
      </p:sp>
    </p:spTree>
    <p:extLst>
      <p:ext uri="{BB962C8B-B14F-4D97-AF65-F5344CB8AC3E}">
        <p14:creationId xmlns:p14="http://schemas.microsoft.com/office/powerpoint/2010/main" val="204818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E8FB0364-8EAE-40B2-A69A-D8F28599E5DF}" type="slidenum">
              <a:rPr lang="en-GB" smtClean="0"/>
              <a:t>7</a:t>
            </a:fld>
            <a:endParaRPr lang="en-GB" dirty="0"/>
          </a:p>
        </p:txBody>
      </p:sp>
    </p:spTree>
    <p:extLst>
      <p:ext uri="{BB962C8B-B14F-4D97-AF65-F5344CB8AC3E}">
        <p14:creationId xmlns:p14="http://schemas.microsoft.com/office/powerpoint/2010/main" val="37249357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5427788-408D-44A9-85DF-D72CB170DA37}" type="datetime1">
              <a:rPr lang="en-GB" smtClean="0"/>
              <a:t>12/12/2016</a:t>
            </a:fld>
            <a:endParaRPr lang="en-GB" dirty="0"/>
          </a:p>
        </p:txBody>
      </p:sp>
      <p:sp>
        <p:nvSpPr>
          <p:cNvPr id="5" name="Footer Placeholder 4"/>
          <p:cNvSpPr>
            <a:spLocks noGrp="1"/>
          </p:cNvSpPr>
          <p:nvPr>
            <p:ph type="ftr" sz="quarter" idx="11"/>
          </p:nvPr>
        </p:nvSpPr>
        <p:spPr/>
        <p:txBody>
          <a:bodyPr/>
          <a:lstStyle/>
          <a:p>
            <a:r>
              <a:rPr lang="en-GB" dirty="0"/>
              <a:t>www.newfinancial.eu</a:t>
            </a:r>
          </a:p>
        </p:txBody>
      </p:sp>
      <p:sp>
        <p:nvSpPr>
          <p:cNvPr id="6" name="Slide Number Placeholder 5"/>
          <p:cNvSpPr>
            <a:spLocks noGrp="1"/>
          </p:cNvSpPr>
          <p:nvPr>
            <p:ph type="sldNum" sz="quarter" idx="12"/>
          </p:nvPr>
        </p:nvSpPr>
        <p:spPr/>
        <p:txBody>
          <a:bodyPr/>
          <a:lstStyle/>
          <a:p>
            <a:fld id="{9D68F150-1A04-45D7-88E7-F1EAF1C327D5}" type="slidenum">
              <a:rPr lang="en-GB" smtClean="0"/>
              <a:t>‹#›</a:t>
            </a:fld>
            <a:endParaRPr lang="en-GB" dirty="0"/>
          </a:p>
        </p:txBody>
      </p:sp>
    </p:spTree>
    <p:extLst>
      <p:ext uri="{BB962C8B-B14F-4D97-AF65-F5344CB8AC3E}">
        <p14:creationId xmlns:p14="http://schemas.microsoft.com/office/powerpoint/2010/main" val="37029390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EF95F64-3464-4F12-A7B0-E6D2B229EA78}" type="datetime1">
              <a:rPr lang="en-GB" smtClean="0"/>
              <a:t>12/12/2016</a:t>
            </a:fld>
            <a:endParaRPr lang="en-GB" dirty="0"/>
          </a:p>
        </p:txBody>
      </p:sp>
      <p:sp>
        <p:nvSpPr>
          <p:cNvPr id="5" name="Footer Placeholder 4"/>
          <p:cNvSpPr>
            <a:spLocks noGrp="1"/>
          </p:cNvSpPr>
          <p:nvPr>
            <p:ph type="ftr" sz="quarter" idx="11"/>
          </p:nvPr>
        </p:nvSpPr>
        <p:spPr/>
        <p:txBody>
          <a:bodyPr/>
          <a:lstStyle/>
          <a:p>
            <a:r>
              <a:rPr lang="en-GB" dirty="0"/>
              <a:t>www.newfinancial.eu</a:t>
            </a:r>
          </a:p>
        </p:txBody>
      </p:sp>
      <p:sp>
        <p:nvSpPr>
          <p:cNvPr id="6" name="Slide Number Placeholder 5"/>
          <p:cNvSpPr>
            <a:spLocks noGrp="1"/>
          </p:cNvSpPr>
          <p:nvPr>
            <p:ph type="sldNum" sz="quarter" idx="12"/>
          </p:nvPr>
        </p:nvSpPr>
        <p:spPr/>
        <p:txBody>
          <a:bodyPr/>
          <a:lstStyle/>
          <a:p>
            <a:fld id="{9D68F150-1A04-45D7-88E7-F1EAF1C327D5}" type="slidenum">
              <a:rPr lang="en-GB" smtClean="0"/>
              <a:t>‹#›</a:t>
            </a:fld>
            <a:endParaRPr lang="en-GB" dirty="0"/>
          </a:p>
        </p:txBody>
      </p:sp>
    </p:spTree>
    <p:extLst>
      <p:ext uri="{BB962C8B-B14F-4D97-AF65-F5344CB8AC3E}">
        <p14:creationId xmlns:p14="http://schemas.microsoft.com/office/powerpoint/2010/main" val="38730436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A5A5B68-7069-4906-9E50-577191330B67}" type="datetime1">
              <a:rPr lang="en-GB" smtClean="0"/>
              <a:t>12/12/2016</a:t>
            </a:fld>
            <a:endParaRPr lang="en-GB" dirty="0"/>
          </a:p>
        </p:txBody>
      </p:sp>
      <p:sp>
        <p:nvSpPr>
          <p:cNvPr id="5" name="Footer Placeholder 4"/>
          <p:cNvSpPr>
            <a:spLocks noGrp="1"/>
          </p:cNvSpPr>
          <p:nvPr>
            <p:ph type="ftr" sz="quarter" idx="11"/>
          </p:nvPr>
        </p:nvSpPr>
        <p:spPr/>
        <p:txBody>
          <a:bodyPr/>
          <a:lstStyle/>
          <a:p>
            <a:r>
              <a:rPr lang="en-GB" dirty="0"/>
              <a:t>www.newfinancial.eu</a:t>
            </a:r>
          </a:p>
        </p:txBody>
      </p:sp>
      <p:sp>
        <p:nvSpPr>
          <p:cNvPr id="6" name="Slide Number Placeholder 5"/>
          <p:cNvSpPr>
            <a:spLocks noGrp="1"/>
          </p:cNvSpPr>
          <p:nvPr>
            <p:ph type="sldNum" sz="quarter" idx="12"/>
          </p:nvPr>
        </p:nvSpPr>
        <p:spPr/>
        <p:txBody>
          <a:bodyPr/>
          <a:lstStyle/>
          <a:p>
            <a:fld id="{9D68F150-1A04-45D7-88E7-F1EAF1C327D5}" type="slidenum">
              <a:rPr lang="en-GB" smtClean="0"/>
              <a:t>‹#›</a:t>
            </a:fld>
            <a:endParaRPr lang="en-GB" dirty="0"/>
          </a:p>
        </p:txBody>
      </p:sp>
    </p:spTree>
    <p:extLst>
      <p:ext uri="{BB962C8B-B14F-4D97-AF65-F5344CB8AC3E}">
        <p14:creationId xmlns:p14="http://schemas.microsoft.com/office/powerpoint/2010/main" val="42698440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D37F4DA-58C9-4B65-9137-55E670473D6F}" type="datetime1">
              <a:rPr lang="en-GB" smtClean="0"/>
              <a:t>12/12/2016</a:t>
            </a:fld>
            <a:endParaRPr lang="en-GB" dirty="0"/>
          </a:p>
        </p:txBody>
      </p:sp>
      <p:sp>
        <p:nvSpPr>
          <p:cNvPr id="5" name="Footer Placeholder 4"/>
          <p:cNvSpPr>
            <a:spLocks noGrp="1"/>
          </p:cNvSpPr>
          <p:nvPr>
            <p:ph type="ftr" sz="quarter" idx="11"/>
          </p:nvPr>
        </p:nvSpPr>
        <p:spPr/>
        <p:txBody>
          <a:bodyPr/>
          <a:lstStyle/>
          <a:p>
            <a:r>
              <a:rPr lang="en-GB" dirty="0"/>
              <a:t>www.newfinancial.eu</a:t>
            </a:r>
          </a:p>
        </p:txBody>
      </p:sp>
      <p:sp>
        <p:nvSpPr>
          <p:cNvPr id="6" name="Slide Number Placeholder 5"/>
          <p:cNvSpPr>
            <a:spLocks noGrp="1"/>
          </p:cNvSpPr>
          <p:nvPr>
            <p:ph type="sldNum" sz="quarter" idx="12"/>
          </p:nvPr>
        </p:nvSpPr>
        <p:spPr/>
        <p:txBody>
          <a:bodyPr/>
          <a:lstStyle/>
          <a:p>
            <a:fld id="{9D68F150-1A04-45D7-88E7-F1EAF1C327D5}" type="slidenum">
              <a:rPr lang="en-GB" smtClean="0"/>
              <a:t>‹#›</a:t>
            </a:fld>
            <a:endParaRPr lang="en-GB" dirty="0"/>
          </a:p>
        </p:txBody>
      </p:sp>
    </p:spTree>
    <p:extLst>
      <p:ext uri="{BB962C8B-B14F-4D97-AF65-F5344CB8AC3E}">
        <p14:creationId xmlns:p14="http://schemas.microsoft.com/office/powerpoint/2010/main" val="28055121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877FAFC-B676-4264-80AC-B7440C60A3F6}" type="datetime1">
              <a:rPr lang="en-GB" smtClean="0"/>
              <a:t>12/12/2016</a:t>
            </a:fld>
            <a:endParaRPr lang="en-GB" dirty="0"/>
          </a:p>
        </p:txBody>
      </p:sp>
      <p:sp>
        <p:nvSpPr>
          <p:cNvPr id="5" name="Footer Placeholder 4"/>
          <p:cNvSpPr>
            <a:spLocks noGrp="1"/>
          </p:cNvSpPr>
          <p:nvPr>
            <p:ph type="ftr" sz="quarter" idx="11"/>
          </p:nvPr>
        </p:nvSpPr>
        <p:spPr/>
        <p:txBody>
          <a:bodyPr/>
          <a:lstStyle/>
          <a:p>
            <a:r>
              <a:rPr lang="en-GB" dirty="0"/>
              <a:t>www.newfinancial.eu</a:t>
            </a:r>
          </a:p>
        </p:txBody>
      </p:sp>
      <p:sp>
        <p:nvSpPr>
          <p:cNvPr id="6" name="Slide Number Placeholder 5"/>
          <p:cNvSpPr>
            <a:spLocks noGrp="1"/>
          </p:cNvSpPr>
          <p:nvPr>
            <p:ph type="sldNum" sz="quarter" idx="12"/>
          </p:nvPr>
        </p:nvSpPr>
        <p:spPr/>
        <p:txBody>
          <a:bodyPr/>
          <a:lstStyle/>
          <a:p>
            <a:fld id="{9D68F150-1A04-45D7-88E7-F1EAF1C327D5}" type="slidenum">
              <a:rPr lang="en-GB" smtClean="0"/>
              <a:t>‹#›</a:t>
            </a:fld>
            <a:endParaRPr lang="en-GB" dirty="0"/>
          </a:p>
        </p:txBody>
      </p:sp>
    </p:spTree>
    <p:extLst>
      <p:ext uri="{BB962C8B-B14F-4D97-AF65-F5344CB8AC3E}">
        <p14:creationId xmlns:p14="http://schemas.microsoft.com/office/powerpoint/2010/main" val="25469699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B441101-4790-4570-B022-09E86E5502D8}" type="datetime1">
              <a:rPr lang="en-GB" smtClean="0"/>
              <a:t>12/12/2016</a:t>
            </a:fld>
            <a:endParaRPr lang="en-GB" dirty="0"/>
          </a:p>
        </p:txBody>
      </p:sp>
      <p:sp>
        <p:nvSpPr>
          <p:cNvPr id="6" name="Footer Placeholder 5"/>
          <p:cNvSpPr>
            <a:spLocks noGrp="1"/>
          </p:cNvSpPr>
          <p:nvPr>
            <p:ph type="ftr" sz="quarter" idx="11"/>
          </p:nvPr>
        </p:nvSpPr>
        <p:spPr/>
        <p:txBody>
          <a:bodyPr/>
          <a:lstStyle/>
          <a:p>
            <a:r>
              <a:rPr lang="en-GB" dirty="0"/>
              <a:t>www.newfinancial.eu</a:t>
            </a:r>
          </a:p>
        </p:txBody>
      </p:sp>
      <p:sp>
        <p:nvSpPr>
          <p:cNvPr id="7" name="Slide Number Placeholder 6"/>
          <p:cNvSpPr>
            <a:spLocks noGrp="1"/>
          </p:cNvSpPr>
          <p:nvPr>
            <p:ph type="sldNum" sz="quarter" idx="12"/>
          </p:nvPr>
        </p:nvSpPr>
        <p:spPr/>
        <p:txBody>
          <a:bodyPr/>
          <a:lstStyle/>
          <a:p>
            <a:fld id="{9D68F150-1A04-45D7-88E7-F1EAF1C327D5}" type="slidenum">
              <a:rPr lang="en-GB" smtClean="0"/>
              <a:t>‹#›</a:t>
            </a:fld>
            <a:endParaRPr lang="en-GB" dirty="0"/>
          </a:p>
        </p:txBody>
      </p:sp>
    </p:spTree>
    <p:extLst>
      <p:ext uri="{BB962C8B-B14F-4D97-AF65-F5344CB8AC3E}">
        <p14:creationId xmlns:p14="http://schemas.microsoft.com/office/powerpoint/2010/main" val="11024845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72381" y="3618442"/>
            <a:ext cx="2901255" cy="53221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3471863" y="3618442"/>
            <a:ext cx="2915543" cy="53221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92D2E62-C4CB-4C3B-B8BA-DE7913EE859A}" type="datetime1">
              <a:rPr lang="en-GB" smtClean="0"/>
              <a:t>12/12/2016</a:t>
            </a:fld>
            <a:endParaRPr lang="en-GB" dirty="0"/>
          </a:p>
        </p:txBody>
      </p:sp>
      <p:sp>
        <p:nvSpPr>
          <p:cNvPr id="8" name="Footer Placeholder 7"/>
          <p:cNvSpPr>
            <a:spLocks noGrp="1"/>
          </p:cNvSpPr>
          <p:nvPr>
            <p:ph type="ftr" sz="quarter" idx="11"/>
          </p:nvPr>
        </p:nvSpPr>
        <p:spPr/>
        <p:txBody>
          <a:bodyPr/>
          <a:lstStyle/>
          <a:p>
            <a:r>
              <a:rPr lang="en-GB" dirty="0"/>
              <a:t>www.newfinancial.eu</a:t>
            </a:r>
          </a:p>
        </p:txBody>
      </p:sp>
      <p:sp>
        <p:nvSpPr>
          <p:cNvPr id="9" name="Slide Number Placeholder 8"/>
          <p:cNvSpPr>
            <a:spLocks noGrp="1"/>
          </p:cNvSpPr>
          <p:nvPr>
            <p:ph type="sldNum" sz="quarter" idx="12"/>
          </p:nvPr>
        </p:nvSpPr>
        <p:spPr/>
        <p:txBody>
          <a:bodyPr/>
          <a:lstStyle/>
          <a:p>
            <a:fld id="{9D68F150-1A04-45D7-88E7-F1EAF1C327D5}" type="slidenum">
              <a:rPr lang="en-GB" smtClean="0"/>
              <a:t>‹#›</a:t>
            </a:fld>
            <a:endParaRPr lang="en-GB" dirty="0"/>
          </a:p>
        </p:txBody>
      </p:sp>
    </p:spTree>
    <p:extLst>
      <p:ext uri="{BB962C8B-B14F-4D97-AF65-F5344CB8AC3E}">
        <p14:creationId xmlns:p14="http://schemas.microsoft.com/office/powerpoint/2010/main" val="5181308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51AEC05-877B-41E7-86C6-0FAAF7838F66}" type="datetime1">
              <a:rPr lang="en-GB" smtClean="0"/>
              <a:t>12/12/2016</a:t>
            </a:fld>
            <a:endParaRPr lang="en-GB" dirty="0"/>
          </a:p>
        </p:txBody>
      </p:sp>
      <p:sp>
        <p:nvSpPr>
          <p:cNvPr id="4" name="Footer Placeholder 3"/>
          <p:cNvSpPr>
            <a:spLocks noGrp="1"/>
          </p:cNvSpPr>
          <p:nvPr>
            <p:ph type="ftr" sz="quarter" idx="11"/>
          </p:nvPr>
        </p:nvSpPr>
        <p:spPr/>
        <p:txBody>
          <a:bodyPr/>
          <a:lstStyle/>
          <a:p>
            <a:r>
              <a:rPr lang="en-GB" dirty="0"/>
              <a:t>www.newfinancial.eu</a:t>
            </a:r>
          </a:p>
        </p:txBody>
      </p:sp>
      <p:sp>
        <p:nvSpPr>
          <p:cNvPr id="5" name="Slide Number Placeholder 4"/>
          <p:cNvSpPr>
            <a:spLocks noGrp="1"/>
          </p:cNvSpPr>
          <p:nvPr>
            <p:ph type="sldNum" sz="quarter" idx="12"/>
          </p:nvPr>
        </p:nvSpPr>
        <p:spPr/>
        <p:txBody>
          <a:bodyPr/>
          <a:lstStyle/>
          <a:p>
            <a:fld id="{9D68F150-1A04-45D7-88E7-F1EAF1C327D5}" type="slidenum">
              <a:rPr lang="en-GB" smtClean="0"/>
              <a:t>‹#›</a:t>
            </a:fld>
            <a:endParaRPr lang="en-GB" dirty="0"/>
          </a:p>
        </p:txBody>
      </p:sp>
    </p:spTree>
    <p:extLst>
      <p:ext uri="{BB962C8B-B14F-4D97-AF65-F5344CB8AC3E}">
        <p14:creationId xmlns:p14="http://schemas.microsoft.com/office/powerpoint/2010/main" val="18632939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528D33F-D49E-4A76-B8CE-D5AEB784E9B7}" type="datetime1">
              <a:rPr lang="en-GB" smtClean="0"/>
              <a:t>12/12/2016</a:t>
            </a:fld>
            <a:endParaRPr lang="en-GB" dirty="0"/>
          </a:p>
        </p:txBody>
      </p:sp>
      <p:sp>
        <p:nvSpPr>
          <p:cNvPr id="3" name="Footer Placeholder 2"/>
          <p:cNvSpPr>
            <a:spLocks noGrp="1"/>
          </p:cNvSpPr>
          <p:nvPr>
            <p:ph type="ftr" sz="quarter" idx="11"/>
          </p:nvPr>
        </p:nvSpPr>
        <p:spPr/>
        <p:txBody>
          <a:bodyPr/>
          <a:lstStyle/>
          <a:p>
            <a:r>
              <a:rPr lang="en-GB" dirty="0"/>
              <a:t>www.newfinancial.eu</a:t>
            </a:r>
          </a:p>
        </p:txBody>
      </p:sp>
      <p:sp>
        <p:nvSpPr>
          <p:cNvPr id="4" name="Slide Number Placeholder 3"/>
          <p:cNvSpPr>
            <a:spLocks noGrp="1"/>
          </p:cNvSpPr>
          <p:nvPr>
            <p:ph type="sldNum" sz="quarter" idx="12"/>
          </p:nvPr>
        </p:nvSpPr>
        <p:spPr/>
        <p:txBody>
          <a:bodyPr/>
          <a:lstStyle/>
          <a:p>
            <a:fld id="{9D68F150-1A04-45D7-88E7-F1EAF1C327D5}" type="slidenum">
              <a:rPr lang="en-GB" smtClean="0"/>
              <a:t>‹#›</a:t>
            </a:fld>
            <a:endParaRPr lang="en-GB" dirty="0"/>
          </a:p>
        </p:txBody>
      </p:sp>
    </p:spTree>
    <p:extLst>
      <p:ext uri="{BB962C8B-B14F-4D97-AF65-F5344CB8AC3E}">
        <p14:creationId xmlns:p14="http://schemas.microsoft.com/office/powerpoint/2010/main" val="21220359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3F484C3D-065E-41BB-86DD-08260849F60A}" type="datetime1">
              <a:rPr lang="en-GB" smtClean="0"/>
              <a:t>12/12/2016</a:t>
            </a:fld>
            <a:endParaRPr lang="en-GB" dirty="0"/>
          </a:p>
        </p:txBody>
      </p:sp>
      <p:sp>
        <p:nvSpPr>
          <p:cNvPr id="6" name="Footer Placeholder 5"/>
          <p:cNvSpPr>
            <a:spLocks noGrp="1"/>
          </p:cNvSpPr>
          <p:nvPr>
            <p:ph type="ftr" sz="quarter" idx="11"/>
          </p:nvPr>
        </p:nvSpPr>
        <p:spPr/>
        <p:txBody>
          <a:bodyPr/>
          <a:lstStyle/>
          <a:p>
            <a:r>
              <a:rPr lang="en-GB" dirty="0"/>
              <a:t>www.newfinancial.eu</a:t>
            </a:r>
          </a:p>
        </p:txBody>
      </p:sp>
      <p:sp>
        <p:nvSpPr>
          <p:cNvPr id="7" name="Slide Number Placeholder 6"/>
          <p:cNvSpPr>
            <a:spLocks noGrp="1"/>
          </p:cNvSpPr>
          <p:nvPr>
            <p:ph type="sldNum" sz="quarter" idx="12"/>
          </p:nvPr>
        </p:nvSpPr>
        <p:spPr/>
        <p:txBody>
          <a:bodyPr/>
          <a:lstStyle/>
          <a:p>
            <a:fld id="{9D68F150-1A04-45D7-88E7-F1EAF1C327D5}" type="slidenum">
              <a:rPr lang="en-GB" smtClean="0"/>
              <a:t>‹#›</a:t>
            </a:fld>
            <a:endParaRPr lang="en-GB" dirty="0"/>
          </a:p>
        </p:txBody>
      </p:sp>
    </p:spTree>
    <p:extLst>
      <p:ext uri="{BB962C8B-B14F-4D97-AF65-F5344CB8AC3E}">
        <p14:creationId xmlns:p14="http://schemas.microsoft.com/office/powerpoint/2010/main" val="34530521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dirty="0"/>
              <a:t>Click icon to add picture</a:t>
            </a:r>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58B923EF-279E-4D0C-A567-31D7B7BDF6D4}" type="datetime1">
              <a:rPr lang="en-GB" smtClean="0"/>
              <a:t>12/12/2016</a:t>
            </a:fld>
            <a:endParaRPr lang="en-GB" dirty="0"/>
          </a:p>
        </p:txBody>
      </p:sp>
      <p:sp>
        <p:nvSpPr>
          <p:cNvPr id="6" name="Footer Placeholder 5"/>
          <p:cNvSpPr>
            <a:spLocks noGrp="1"/>
          </p:cNvSpPr>
          <p:nvPr>
            <p:ph type="ftr" sz="quarter" idx="11"/>
          </p:nvPr>
        </p:nvSpPr>
        <p:spPr/>
        <p:txBody>
          <a:bodyPr/>
          <a:lstStyle/>
          <a:p>
            <a:r>
              <a:rPr lang="en-GB" dirty="0"/>
              <a:t>www.newfinancial.eu</a:t>
            </a:r>
          </a:p>
        </p:txBody>
      </p:sp>
      <p:sp>
        <p:nvSpPr>
          <p:cNvPr id="7" name="Slide Number Placeholder 6"/>
          <p:cNvSpPr>
            <a:spLocks noGrp="1"/>
          </p:cNvSpPr>
          <p:nvPr>
            <p:ph type="sldNum" sz="quarter" idx="12"/>
          </p:nvPr>
        </p:nvSpPr>
        <p:spPr/>
        <p:txBody>
          <a:bodyPr/>
          <a:lstStyle/>
          <a:p>
            <a:fld id="{9D68F150-1A04-45D7-88E7-F1EAF1C327D5}" type="slidenum">
              <a:rPr lang="en-GB" smtClean="0"/>
              <a:t>‹#›</a:t>
            </a:fld>
            <a:endParaRPr lang="en-GB" dirty="0"/>
          </a:p>
        </p:txBody>
      </p:sp>
    </p:spTree>
    <p:extLst>
      <p:ext uri="{BB962C8B-B14F-4D97-AF65-F5344CB8AC3E}">
        <p14:creationId xmlns:p14="http://schemas.microsoft.com/office/powerpoint/2010/main" val="35715499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C81F2F5E-BB66-4990-8B69-5E6FA9FA793C}" type="datetime1">
              <a:rPr lang="en-GB" smtClean="0"/>
              <a:t>12/12/2016</a:t>
            </a:fld>
            <a:endParaRPr lang="en-GB" dirty="0"/>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r>
              <a:rPr lang="en-GB" dirty="0"/>
              <a:t>www.newfinancial.eu</a:t>
            </a:r>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9D68F150-1A04-45D7-88E7-F1EAF1C327D5}" type="slidenum">
              <a:rPr lang="en-GB" smtClean="0"/>
              <a:t>‹#›</a:t>
            </a:fld>
            <a:endParaRPr lang="en-GB" dirty="0"/>
          </a:p>
        </p:txBody>
      </p:sp>
    </p:spTree>
    <p:extLst>
      <p:ext uri="{BB962C8B-B14F-4D97-AF65-F5344CB8AC3E}">
        <p14:creationId xmlns:p14="http://schemas.microsoft.com/office/powerpoint/2010/main" val="348444172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JPG"/><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hyperlink" Target="http://uk.virginmoney.com/virgin/assets/pdf/Virgin-Money-Empowering-Productivity-Report.pdf" TargetMode="External"/><Relationship Id="rId2" Type="http://schemas.openxmlformats.org/officeDocument/2006/relationships/hyperlink" Target="https://www.gov.uk/government/publications/women-in-finance-charter" TargetMode="Externa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chart" Target="../charts/chart3.xml"/></Relationships>
</file>

<file path=ppt/slides/_rels/slide5.xml.rels><?xml version="1.0" encoding="UTF-8" standalone="yes"?>
<Relationships xmlns="http://schemas.openxmlformats.org/package/2006/relationships"><Relationship Id="rId3" Type="http://schemas.openxmlformats.org/officeDocument/2006/relationships/chart" Target="../charts/chart4.xml"/><Relationship Id="rId7" Type="http://schemas.openxmlformats.org/officeDocument/2006/relationships/chart" Target="../charts/chart8.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chart" Target="../charts/chart7.xml"/><Relationship Id="rId5" Type="http://schemas.openxmlformats.org/officeDocument/2006/relationships/chart" Target="../charts/chart6.xml"/><Relationship Id="rId4" Type="http://schemas.openxmlformats.org/officeDocument/2006/relationships/chart" Target="../charts/chart5.xml"/></Relationships>
</file>

<file path=ppt/slides/_rels/slide6.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chart" Target="../charts/chart11.xml"/><Relationship Id="rId4" Type="http://schemas.openxmlformats.org/officeDocument/2006/relationships/chart" Target="../charts/chart10.xml"/></Relationships>
</file>

<file path=ppt/slides/_rels/slide7.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chart" Target="../charts/chart15.xml"/><Relationship Id="rId5" Type="http://schemas.openxmlformats.org/officeDocument/2006/relationships/chart" Target="../charts/chart14.xml"/><Relationship Id="rId4" Type="http://schemas.openxmlformats.org/officeDocument/2006/relationships/chart" Target="../charts/chart13.xml"/></Relationships>
</file>

<file path=ppt/slides/_rels/slide8.xml.rels><?xml version="1.0" encoding="UTF-8" standalone="yes"?>
<Relationships xmlns="http://schemas.openxmlformats.org/package/2006/relationships"><Relationship Id="rId3" Type="http://schemas.openxmlformats.org/officeDocument/2006/relationships/chart" Target="../charts/chart16.xml"/><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hart" Target="../charts/chart17.xml"/><Relationship Id="rId2" Type="http://schemas.openxmlformats.org/officeDocument/2006/relationships/hyperlink" Target="https://www.gov.uk/government/publications/women-in-finance-charter" TargetMode="External"/><Relationship Id="rId1" Type="http://schemas.openxmlformats.org/officeDocument/2006/relationships/slideLayout" Target="../slideLayouts/slideLayout2.xml"/><Relationship Id="rId4" Type="http://schemas.openxmlformats.org/officeDocument/2006/relationships/chart" Target="../charts/char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100652" y="3242855"/>
            <a:ext cx="6645712" cy="3770263"/>
          </a:xfrm>
          <a:prstGeom prst="rect">
            <a:avLst/>
          </a:prstGeom>
          <a:noFill/>
        </p:spPr>
        <p:txBody>
          <a:bodyPr wrap="square" rtlCol="0">
            <a:spAutoFit/>
          </a:bodyPr>
          <a:lstStyle/>
          <a:p>
            <a:r>
              <a:rPr lang="en-GB" sz="2400" spc="180" dirty="0">
                <a:solidFill>
                  <a:srgbClr val="0084BA"/>
                </a:solidFill>
                <a:latin typeface="Gill Sans Std" panose="020B0502020104020203" pitchFamily="34" charset="0"/>
                <a:cs typeface="Gill Sans"/>
              </a:rPr>
              <a:t>HM TREASURY WOMEN IN FINANCE CHARTER: LEADING THE WAY</a:t>
            </a:r>
          </a:p>
          <a:p>
            <a:r>
              <a:rPr lang="en-GB" sz="1300" spc="230" dirty="0">
                <a:solidFill>
                  <a:srgbClr val="464547"/>
                </a:solidFill>
                <a:latin typeface="Gill Sans Std" panose="020B0502020104020203" pitchFamily="34" charset="0"/>
                <a:cs typeface="Gill Sans MT"/>
              </a:rPr>
              <a:t>ANALYSIS OF SUBMISSIONS BY THE FIRST WAVE OF SIGNATORIES</a:t>
            </a:r>
            <a:endParaRPr lang="en-GB" sz="1300" spc="230" dirty="0">
              <a:solidFill>
                <a:srgbClr val="464547"/>
              </a:solidFill>
              <a:latin typeface="Gill Sans"/>
              <a:cs typeface="Gill Sans"/>
            </a:endParaRPr>
          </a:p>
          <a:p>
            <a:endParaRPr lang="en-GB" sz="1400" dirty="0">
              <a:solidFill>
                <a:srgbClr val="464547"/>
              </a:solidFill>
              <a:latin typeface="Gill Sans"/>
              <a:cs typeface="Gill Sans"/>
            </a:endParaRPr>
          </a:p>
          <a:p>
            <a:endParaRPr lang="en-GB" sz="1400" dirty="0">
              <a:solidFill>
                <a:srgbClr val="464547"/>
              </a:solidFill>
              <a:latin typeface="Gill Sans"/>
              <a:cs typeface="Gill Sans"/>
            </a:endParaRPr>
          </a:p>
          <a:p>
            <a:r>
              <a:rPr lang="en-GB" sz="1400" dirty="0">
                <a:solidFill>
                  <a:srgbClr val="464547"/>
                </a:solidFill>
                <a:latin typeface="Gill Sans Std" panose="020B0502020104020203" pitchFamily="34" charset="0"/>
                <a:cs typeface="Gill Sans"/>
              </a:rPr>
              <a:t>December 2016</a:t>
            </a:r>
          </a:p>
          <a:p>
            <a:endParaRPr lang="en-GB" sz="1400" dirty="0">
              <a:solidFill>
                <a:srgbClr val="464547"/>
              </a:solidFill>
              <a:latin typeface="Gill Sans Std" panose="020B0502020104020203" pitchFamily="34" charset="0"/>
              <a:cs typeface="Gill Sans"/>
            </a:endParaRPr>
          </a:p>
          <a:p>
            <a:r>
              <a:rPr lang="en-GB" sz="1400" dirty="0">
                <a:solidFill>
                  <a:srgbClr val="464547"/>
                </a:solidFill>
                <a:latin typeface="Gill Sans Std" panose="020B0502020104020203" pitchFamily="34" charset="0"/>
                <a:cs typeface="Gill Sans"/>
              </a:rPr>
              <a:t>by Yasmine Chinwala, Esther Spaarwater and Panagiotis Asimakopoulos</a:t>
            </a:r>
            <a:endParaRPr lang="en-GB" sz="1000" dirty="0">
              <a:latin typeface="Gill Sans"/>
              <a:cs typeface="Gill Sans"/>
            </a:endParaRPr>
          </a:p>
          <a:p>
            <a:endParaRPr lang="en-GB" sz="1000" b="1" i="1" dirty="0">
              <a:solidFill>
                <a:schemeClr val="bg1">
                  <a:lumMod val="50000"/>
                </a:schemeClr>
              </a:solidFill>
              <a:latin typeface="Gill Sans"/>
              <a:cs typeface="Gill Sans"/>
              <a:sym typeface="Symbol" panose="05050102010706020507" pitchFamily="18" charset="2"/>
            </a:endParaRPr>
          </a:p>
          <a:p>
            <a:endParaRPr lang="en-GB" sz="1000" b="1" i="1" dirty="0">
              <a:solidFill>
                <a:schemeClr val="bg1">
                  <a:lumMod val="50000"/>
                </a:schemeClr>
              </a:solidFill>
              <a:latin typeface="Gill Sans"/>
              <a:cs typeface="Gill Sans"/>
              <a:sym typeface="Symbol" panose="05050102010706020507" pitchFamily="18" charset="2"/>
            </a:endParaRPr>
          </a:p>
          <a:p>
            <a:endParaRPr lang="en-GB" sz="1000" b="1" i="1" dirty="0">
              <a:solidFill>
                <a:schemeClr val="bg1">
                  <a:lumMod val="50000"/>
                </a:schemeClr>
              </a:solidFill>
              <a:latin typeface="Gill Sans"/>
              <a:cs typeface="Gill Sans"/>
              <a:sym typeface="Symbol" panose="05050102010706020507" pitchFamily="18" charset="2"/>
            </a:endParaRPr>
          </a:p>
          <a:p>
            <a:endParaRPr lang="en-GB" sz="1000" b="1" i="1" dirty="0">
              <a:solidFill>
                <a:schemeClr val="bg1">
                  <a:lumMod val="50000"/>
                </a:schemeClr>
              </a:solidFill>
              <a:latin typeface="Gill Sans"/>
              <a:cs typeface="Gill Sans"/>
              <a:sym typeface="Symbol" panose="05050102010706020507" pitchFamily="18" charset="2"/>
            </a:endParaRPr>
          </a:p>
          <a:p>
            <a:endParaRPr lang="en-GB" sz="1000" b="1" i="1" dirty="0">
              <a:solidFill>
                <a:schemeClr val="bg1">
                  <a:lumMod val="50000"/>
                </a:schemeClr>
              </a:solidFill>
              <a:latin typeface="Gill Sans"/>
              <a:cs typeface="Gill Sans"/>
              <a:sym typeface="Symbol" panose="05050102010706020507" pitchFamily="18" charset="2"/>
            </a:endParaRPr>
          </a:p>
          <a:p>
            <a:endParaRPr lang="en-GB" sz="1000" b="1" i="1" dirty="0">
              <a:solidFill>
                <a:schemeClr val="bg1">
                  <a:lumMod val="50000"/>
                </a:schemeClr>
              </a:solidFill>
              <a:latin typeface="Gill Sans"/>
              <a:cs typeface="Gill Sans"/>
              <a:sym typeface="Symbol" panose="05050102010706020507" pitchFamily="18" charset="2"/>
            </a:endParaRPr>
          </a:p>
          <a:p>
            <a:r>
              <a:rPr lang="en-GB" sz="1600" b="1" i="1" dirty="0">
                <a:solidFill>
                  <a:schemeClr val="bg1">
                    <a:lumMod val="50000"/>
                  </a:schemeClr>
                </a:solidFill>
                <a:latin typeface="Gill Sans Std" panose="020B0502020104020203" pitchFamily="34" charset="0"/>
                <a:cs typeface="Gill Sans"/>
                <a:sym typeface="Symbol" panose="05050102010706020507" pitchFamily="18" charset="2"/>
              </a:rPr>
              <a:t>&gt;</a:t>
            </a:r>
            <a:r>
              <a:rPr lang="en-GB" sz="1600" i="1" dirty="0">
                <a:solidFill>
                  <a:schemeClr val="bg1">
                    <a:lumMod val="50000"/>
                  </a:schemeClr>
                </a:solidFill>
                <a:latin typeface="Gill Sans Std" panose="020B0502020104020203" pitchFamily="34" charset="0"/>
                <a:cs typeface="Gill Sans"/>
                <a:sym typeface="Symbol" panose="05050102010706020507" pitchFamily="18" charset="2"/>
              </a:rPr>
              <a:t> </a:t>
            </a:r>
            <a:r>
              <a:rPr lang="en-GB" sz="1600" i="1" dirty="0">
                <a:solidFill>
                  <a:schemeClr val="bg1">
                    <a:lumMod val="50000"/>
                  </a:schemeClr>
                </a:solidFill>
                <a:latin typeface="Gill Sans Std" panose="020B0502020104020203" pitchFamily="34" charset="0"/>
                <a:cs typeface="Gill Sans"/>
              </a:rPr>
              <a:t>The first 71 UK financial services firms to sign up to the HM Treasury Women in Finance Charter are aiming to increase female representation in senior management by nearly a third over the next five years</a:t>
            </a:r>
          </a:p>
        </p:txBody>
      </p:sp>
      <p:cxnSp>
        <p:nvCxnSpPr>
          <p:cNvPr id="8" name="Straight Connector 7"/>
          <p:cNvCxnSpPr/>
          <p:nvPr/>
        </p:nvCxnSpPr>
        <p:spPr>
          <a:xfrm>
            <a:off x="100652" y="2917089"/>
            <a:ext cx="6660000" cy="0"/>
          </a:xfrm>
          <a:prstGeom prst="line">
            <a:avLst/>
          </a:prstGeom>
          <a:ln w="12700" cmpd="sng">
            <a:solidFill>
              <a:schemeClr val="tx1">
                <a:alpha val="15000"/>
              </a:schemeClr>
            </a:solidFill>
            <a:prstDash val="sysDot"/>
          </a:ln>
        </p:spPr>
        <p:style>
          <a:lnRef idx="1">
            <a:schemeClr val="accent1"/>
          </a:lnRef>
          <a:fillRef idx="0">
            <a:schemeClr val="accent1"/>
          </a:fillRef>
          <a:effectRef idx="0">
            <a:schemeClr val="accent1"/>
          </a:effectRef>
          <a:fontRef idx="minor">
            <a:schemeClr val="tx1"/>
          </a:fontRef>
        </p:style>
      </p:cxnSp>
      <p:sp>
        <p:nvSpPr>
          <p:cNvPr id="12" name="Footer Placeholder 11"/>
          <p:cNvSpPr>
            <a:spLocks noGrp="1"/>
          </p:cNvSpPr>
          <p:nvPr>
            <p:ph type="ftr" sz="quarter" idx="11"/>
          </p:nvPr>
        </p:nvSpPr>
        <p:spPr/>
        <p:txBody>
          <a:bodyPr/>
          <a:lstStyle/>
          <a:p>
            <a:r>
              <a:rPr lang="en-GB" sz="800" dirty="0">
                <a:solidFill>
                  <a:srgbClr val="0084BA"/>
                </a:solidFill>
                <a:latin typeface="Gill Sans Std" panose="020B0502020104020203" pitchFamily="34" charset="0"/>
                <a:cs typeface="Gill Sans"/>
              </a:rPr>
              <a:t>www.newfinancial.eu</a:t>
            </a: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086100" y="465132"/>
            <a:ext cx="3660264" cy="566725"/>
          </a:xfrm>
          <a:prstGeom prst="rect">
            <a:avLst/>
          </a:prstGeom>
        </p:spPr>
      </p:pic>
      <p:cxnSp>
        <p:nvCxnSpPr>
          <p:cNvPr id="10" name="Straight Connector 9"/>
          <p:cNvCxnSpPr/>
          <p:nvPr/>
        </p:nvCxnSpPr>
        <p:spPr>
          <a:xfrm flipH="1">
            <a:off x="7247054" y="6978015"/>
            <a:ext cx="7620" cy="1965960"/>
          </a:xfrm>
          <a:prstGeom prst="line">
            <a:avLst/>
          </a:prstGeom>
          <a:ln w="31750">
            <a:solidFill>
              <a:srgbClr val="FF0000"/>
            </a:solidFill>
          </a:ln>
        </p:spPr>
        <p:style>
          <a:lnRef idx="1">
            <a:schemeClr val="accent1"/>
          </a:lnRef>
          <a:fillRef idx="0">
            <a:schemeClr val="accent1"/>
          </a:fillRef>
          <a:effectRef idx="0">
            <a:schemeClr val="accent1"/>
          </a:effectRef>
          <a:fontRef idx="minor">
            <a:schemeClr val="tx1"/>
          </a:fontRef>
        </p:style>
      </p:cxnSp>
      <p:sp>
        <p:nvSpPr>
          <p:cNvPr id="3" name="TextBox 2"/>
          <p:cNvSpPr txBox="1"/>
          <p:nvPr/>
        </p:nvSpPr>
        <p:spPr>
          <a:xfrm>
            <a:off x="2485788" y="7837263"/>
            <a:ext cx="3974702" cy="230832"/>
          </a:xfrm>
          <a:prstGeom prst="rect">
            <a:avLst/>
          </a:prstGeom>
          <a:noFill/>
        </p:spPr>
        <p:txBody>
          <a:bodyPr wrap="square" rtlCol="0">
            <a:spAutoFit/>
          </a:bodyPr>
          <a:lstStyle/>
          <a:p>
            <a:r>
              <a:rPr lang="en-GB" sz="900" dirty="0">
                <a:solidFill>
                  <a:srgbClr val="464547"/>
                </a:solidFill>
                <a:latin typeface="Gill Sans Std" panose="020B0502020104020203" pitchFamily="34" charset="0"/>
                <a:cs typeface="Gill Sans"/>
              </a:rPr>
              <a:t>In collaboration with                                       Supported by</a:t>
            </a:r>
          </a:p>
        </p:txBody>
      </p:sp>
      <p:pic>
        <p:nvPicPr>
          <p:cNvPr id="14" name="Picture 1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6200" y="7713345"/>
            <a:ext cx="1616991" cy="1296000"/>
          </a:xfrm>
          <a:prstGeom prst="rect">
            <a:avLst/>
          </a:prstGeom>
        </p:spPr>
      </p:pic>
      <p:pic>
        <p:nvPicPr>
          <p:cNvPr id="2" name="Picture 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589558" y="8229590"/>
            <a:ext cx="1275220" cy="580225"/>
          </a:xfrm>
          <a:prstGeom prst="rect">
            <a:avLst/>
          </a:prstGeom>
        </p:spPr>
      </p:pic>
      <p:pic>
        <p:nvPicPr>
          <p:cNvPr id="6" name="Picture 5"/>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4748035" y="8105724"/>
            <a:ext cx="1722111" cy="794630"/>
          </a:xfrm>
          <a:prstGeom prst="rect">
            <a:avLst/>
          </a:prstGeom>
        </p:spPr>
      </p:pic>
      <p:pic>
        <p:nvPicPr>
          <p:cNvPr id="7" name="Picture 6"/>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0" y="1383046"/>
            <a:ext cx="6858000" cy="1399507"/>
          </a:xfrm>
          <a:prstGeom prst="rect">
            <a:avLst/>
          </a:prstGeom>
        </p:spPr>
      </p:pic>
    </p:spTree>
    <p:extLst>
      <p:ext uri="{BB962C8B-B14F-4D97-AF65-F5344CB8AC3E}">
        <p14:creationId xmlns:p14="http://schemas.microsoft.com/office/powerpoint/2010/main" val="14384822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p:nvPr/>
        </p:nvSpPr>
        <p:spPr>
          <a:xfrm>
            <a:off x="0" y="1020842"/>
            <a:ext cx="4506452" cy="8340745"/>
          </a:xfrm>
          <a:prstGeom prst="rect">
            <a:avLst/>
          </a:prstGeom>
          <a:noFill/>
        </p:spPr>
        <p:txBody>
          <a:bodyPr wrap="square" rtlCol="0">
            <a:spAutoFit/>
          </a:bodyPr>
          <a:lstStyle/>
          <a:p>
            <a:r>
              <a:rPr lang="en-GB" sz="1200" dirty="0">
                <a:solidFill>
                  <a:srgbClr val="0084BA"/>
                </a:solidFill>
                <a:latin typeface="Gill Sans Std" panose="020B0502020104020203" pitchFamily="34" charset="0"/>
                <a:cs typeface="Gill Sans"/>
              </a:rPr>
              <a:t>What this report is about</a:t>
            </a:r>
          </a:p>
          <a:p>
            <a:endParaRPr lang="en-GB" sz="1000" dirty="0">
              <a:solidFill>
                <a:srgbClr val="414141"/>
              </a:solidFill>
              <a:latin typeface="Gill Sans Std Light" panose="020B0302020104020203" pitchFamily="34" charset="0"/>
              <a:cs typeface="Gill Sans Light"/>
            </a:endParaRPr>
          </a:p>
          <a:p>
            <a:r>
              <a:rPr lang="en-GB" sz="1000" dirty="0">
                <a:solidFill>
                  <a:srgbClr val="414141"/>
                </a:solidFill>
                <a:latin typeface="Gill Sans Std Light" panose="020B0302020104020203" pitchFamily="34" charset="0"/>
              </a:rPr>
              <a:t>Gender balance in UK financial services has leapt up the agenda since the government asked Jayne-Anne Gadhia, chief executive of Virgin Money, to lead a review of women in senior management, and launched the HM Treasury Women in Finance Charter in March 2016. The first 71 firms to sign the Charter made their submissions both publicly via company websites and confidentially to HM Treasury by September 30, 2016. </a:t>
            </a:r>
          </a:p>
          <a:p>
            <a:endParaRPr lang="en-GB" sz="1000" dirty="0">
              <a:solidFill>
                <a:srgbClr val="414141"/>
              </a:solidFill>
              <a:latin typeface="Gill Sans Std Light" panose="020B0302020104020203" pitchFamily="34" charset="0"/>
            </a:endParaRPr>
          </a:p>
          <a:p>
            <a:r>
              <a:rPr lang="en-GB" sz="1000" dirty="0">
                <a:solidFill>
                  <a:srgbClr val="414141"/>
                </a:solidFill>
                <a:latin typeface="Gill Sans Std Light" panose="020B0302020104020203" pitchFamily="34" charset="0"/>
              </a:rPr>
              <a:t>New Financial worked with HM Treasury to analyse all 71 submissions across the Charter principles. This report establishes a starting point for levels of women in senior management today, the targets signatories are aiming for, and how they are using the Charter principles to achieve those targets. The data analysis includes:  </a:t>
            </a:r>
          </a:p>
          <a:p>
            <a:endParaRPr lang="en-GB" sz="1000" dirty="0">
              <a:solidFill>
                <a:srgbClr val="414141"/>
              </a:solidFill>
              <a:latin typeface="Gill Sans Std Light" panose="020B0302020104020203" pitchFamily="34" charset="0"/>
            </a:endParaRPr>
          </a:p>
          <a:p>
            <a:pPr marL="171450" indent="-171450">
              <a:buFont typeface="Arial" panose="020B0604020202020204" pitchFamily="34" charset="0"/>
              <a:buChar char="•"/>
            </a:pPr>
            <a:r>
              <a:rPr lang="en-GB" sz="1000" dirty="0">
                <a:solidFill>
                  <a:srgbClr val="0084BA"/>
                </a:solidFill>
                <a:latin typeface="Gill Sans Std Light" panose="020B0302020104020203" pitchFamily="34" charset="0"/>
              </a:rPr>
              <a:t>Overall averages for female representation today and targets over the next five years, broken down by company sector and size</a:t>
            </a:r>
          </a:p>
          <a:p>
            <a:pPr marL="171450" indent="-171450">
              <a:buFont typeface="Arial" panose="020B0604020202020204" pitchFamily="34" charset="0"/>
              <a:buChar char="•"/>
            </a:pPr>
            <a:r>
              <a:rPr lang="en-GB" sz="1000" dirty="0">
                <a:solidFill>
                  <a:srgbClr val="0084BA"/>
                </a:solidFill>
                <a:latin typeface="Gill Sans Std Light" panose="020B0302020104020203" pitchFamily="34" charset="0"/>
              </a:rPr>
              <a:t>Detailed analysis of the nature and time frame of targets </a:t>
            </a:r>
          </a:p>
          <a:p>
            <a:pPr marL="171450" indent="-171450">
              <a:buFont typeface="Arial" panose="020B0604020202020204" pitchFamily="34" charset="0"/>
              <a:buChar char="•"/>
            </a:pPr>
            <a:r>
              <a:rPr lang="en-GB" sz="1000" dirty="0">
                <a:solidFill>
                  <a:srgbClr val="0084BA"/>
                </a:solidFill>
                <a:latin typeface="Gill Sans Std Light" panose="020B0302020104020203" pitchFamily="34" charset="0"/>
              </a:rPr>
              <a:t>The gender and role of the executive named accountable for diversity</a:t>
            </a:r>
          </a:p>
          <a:p>
            <a:pPr marL="171450" indent="-171450">
              <a:buFont typeface="Arial" panose="020B0604020202020204" pitchFamily="34" charset="0"/>
              <a:buChar char="•"/>
            </a:pPr>
            <a:r>
              <a:rPr lang="en-GB" sz="1000" dirty="0">
                <a:solidFill>
                  <a:srgbClr val="0084BA"/>
                </a:solidFill>
                <a:latin typeface="Gill Sans Std Light" panose="020B0302020104020203" pitchFamily="34" charset="0"/>
              </a:rPr>
              <a:t>How the target is linked to executive pay</a:t>
            </a:r>
          </a:p>
          <a:p>
            <a:pPr marL="171450" indent="-171450">
              <a:buFont typeface="Arial" panose="020B0604020202020204" pitchFamily="34" charset="0"/>
              <a:buChar char="•"/>
            </a:pPr>
            <a:r>
              <a:rPr lang="en-GB" sz="1000" dirty="0">
                <a:solidFill>
                  <a:srgbClr val="0084BA"/>
                </a:solidFill>
                <a:latin typeface="Gill Sans Std Light" panose="020B0302020104020203" pitchFamily="34" charset="0"/>
              </a:rPr>
              <a:t>What signatories choose to disclose beyond the requirements of the Charter</a:t>
            </a:r>
          </a:p>
          <a:p>
            <a:endParaRPr lang="en-GB" sz="1000" dirty="0">
              <a:solidFill>
                <a:srgbClr val="000000"/>
              </a:solidFill>
              <a:latin typeface="Gill Sans Std Light" panose="020B0302020104020203" pitchFamily="34" charset="0"/>
              <a:cs typeface="Gill Sans Light"/>
            </a:endParaRPr>
          </a:p>
          <a:p>
            <a:pPr>
              <a:tabLst>
                <a:tab pos="628650" algn="l"/>
              </a:tabLst>
            </a:pPr>
            <a:r>
              <a:rPr lang="en-GB" sz="1200" dirty="0">
                <a:latin typeface="Gill Sans Std" panose="020B0502020104020203" pitchFamily="34" charset="0"/>
                <a:cs typeface="Gill Sans"/>
              </a:rPr>
              <a:t>What is the HM Treasury Women in Finance Charter? </a:t>
            </a:r>
          </a:p>
          <a:p>
            <a:endParaRPr lang="en-GB" sz="1000" dirty="0">
              <a:solidFill>
                <a:srgbClr val="464547"/>
              </a:solidFill>
              <a:latin typeface="Gill Sans Std Light" panose="020B0302020104020203" pitchFamily="34" charset="0"/>
              <a:cs typeface="Gill Sans Light"/>
            </a:endParaRPr>
          </a:p>
          <a:p>
            <a:r>
              <a:rPr lang="en-GB" sz="1000" dirty="0">
                <a:solidFill>
                  <a:srgbClr val="464547"/>
                </a:solidFill>
                <a:latin typeface="Gill Sans Std Light" panose="020B0302020104020203" pitchFamily="34" charset="0"/>
                <a:cs typeface="Gill Sans Light"/>
              </a:rPr>
              <a:t>The UK government launched the HM Treasury Women in Finance Charter in March 2016 to encourage the financial industry to improve gender balance in senior management. The Charter is targeting UK-regulated financial services firms with more than 250 staff, but encourages firms of any size to sign. Firms sign the Charter on a voluntary basis. </a:t>
            </a:r>
          </a:p>
          <a:p>
            <a:endParaRPr lang="en-GB" sz="1000" dirty="0">
              <a:solidFill>
                <a:srgbClr val="464547"/>
              </a:solidFill>
              <a:latin typeface="Gill Sans Std Light" panose="020B0302020104020203" pitchFamily="34" charset="0"/>
              <a:cs typeface="Gill Sans Light"/>
            </a:endParaRPr>
          </a:p>
          <a:p>
            <a:r>
              <a:rPr lang="en-GB" sz="1000" dirty="0">
                <a:solidFill>
                  <a:srgbClr val="464547"/>
                </a:solidFill>
                <a:latin typeface="Gill Sans Std Light" panose="020B0302020104020203" pitchFamily="34" charset="0"/>
                <a:cs typeface="Gill Sans Light"/>
              </a:rPr>
              <a:t>In becoming a Charter signatory, firms pledge to promote gender diversity by:</a:t>
            </a:r>
          </a:p>
          <a:p>
            <a:r>
              <a:rPr lang="en-GB" sz="1000" dirty="0">
                <a:solidFill>
                  <a:srgbClr val="464547"/>
                </a:solidFill>
                <a:latin typeface="Gill Sans Std Light" panose="020B0302020104020203" pitchFamily="34" charset="0"/>
                <a:cs typeface="Gill Sans Light"/>
              </a:rPr>
              <a:t>• Setting internal targets for gender diversity in senior management</a:t>
            </a:r>
          </a:p>
          <a:p>
            <a:r>
              <a:rPr lang="en-GB" sz="1000" dirty="0">
                <a:solidFill>
                  <a:srgbClr val="464547"/>
                </a:solidFill>
                <a:latin typeface="Gill Sans Std Light" panose="020B0302020104020203" pitchFamily="34" charset="0"/>
                <a:cs typeface="Gill Sans Light"/>
              </a:rPr>
              <a:t>• Publishing progress annually against these targets in reports on the company’s website</a:t>
            </a:r>
          </a:p>
          <a:p>
            <a:r>
              <a:rPr lang="en-GB" sz="1000" dirty="0">
                <a:solidFill>
                  <a:srgbClr val="464547"/>
                </a:solidFill>
                <a:latin typeface="Gill Sans Std Light" panose="020B0302020104020203" pitchFamily="34" charset="0"/>
                <a:cs typeface="Gill Sans Light"/>
              </a:rPr>
              <a:t>• Having an intention to ensure the pay of the senior executive team is linked to delivery against these internal targets on gender diversity</a:t>
            </a:r>
          </a:p>
          <a:p>
            <a:r>
              <a:rPr lang="en-GB" sz="1000" dirty="0">
                <a:solidFill>
                  <a:srgbClr val="464547"/>
                </a:solidFill>
                <a:latin typeface="Gill Sans Std Light" panose="020B0302020104020203" pitchFamily="34" charset="0"/>
                <a:cs typeface="Gill Sans Light"/>
              </a:rPr>
              <a:t>• Having one member of the senior executive team who is responsible and accountable for gender diversity and inclusion</a:t>
            </a:r>
          </a:p>
          <a:p>
            <a:endParaRPr lang="en-GB" sz="1000" dirty="0">
              <a:solidFill>
                <a:srgbClr val="464547"/>
              </a:solidFill>
              <a:latin typeface="Gill Sans Std Light" panose="020B0302020104020203" pitchFamily="34" charset="0"/>
              <a:cs typeface="Gill Sans Light"/>
            </a:endParaRPr>
          </a:p>
          <a:p>
            <a:r>
              <a:rPr lang="en-GB" sz="1000" dirty="0">
                <a:solidFill>
                  <a:srgbClr val="464547"/>
                </a:solidFill>
                <a:latin typeface="Gill Sans Std Light" panose="020B0302020104020203" pitchFamily="34" charset="0"/>
                <a:cs typeface="Gill Sans Light"/>
              </a:rPr>
              <a:t>More information about the Women in Finance Charter can be found at </a:t>
            </a:r>
            <a:r>
              <a:rPr lang="en-GB" sz="1000" dirty="0">
                <a:solidFill>
                  <a:srgbClr val="464547"/>
                </a:solidFill>
                <a:latin typeface="Gill Sans Std Light" panose="020B0302020104020203" pitchFamily="34" charset="0"/>
                <a:cs typeface="Gill Sans Light"/>
                <a:hlinkClick r:id="rId2"/>
              </a:rPr>
              <a:t>https://www.gov.uk/government/publications/women-in-finance-charter</a:t>
            </a:r>
            <a:r>
              <a:rPr lang="en-GB" sz="1000" dirty="0">
                <a:solidFill>
                  <a:srgbClr val="464547"/>
                </a:solidFill>
                <a:latin typeface="Gill Sans Std Light" panose="020B0302020104020203" pitchFamily="34" charset="0"/>
                <a:cs typeface="Gill Sans Light"/>
              </a:rPr>
              <a:t> </a:t>
            </a:r>
          </a:p>
          <a:p>
            <a:endParaRPr lang="en-GB" sz="1000" dirty="0">
              <a:solidFill>
                <a:srgbClr val="464547"/>
              </a:solidFill>
              <a:latin typeface="Gill Sans Std Light" panose="020B0302020104020203" pitchFamily="34" charset="0"/>
              <a:cs typeface="Gill Sans Light"/>
            </a:endParaRPr>
          </a:p>
          <a:p>
            <a:r>
              <a:rPr lang="en-GB" sz="1000" dirty="0">
                <a:solidFill>
                  <a:srgbClr val="464547"/>
                </a:solidFill>
                <a:latin typeface="Gill Sans Std Light" panose="020B0302020104020203" pitchFamily="34" charset="0"/>
                <a:cs typeface="Gill Sans Light"/>
              </a:rPr>
              <a:t>Jayne-Anne </a:t>
            </a:r>
            <a:r>
              <a:rPr lang="en-GB" sz="1000" dirty="0" err="1">
                <a:solidFill>
                  <a:srgbClr val="464547"/>
                </a:solidFill>
                <a:latin typeface="Gill Sans Std Light" panose="020B0302020104020203" pitchFamily="34" charset="0"/>
                <a:cs typeface="Gill Sans Light"/>
              </a:rPr>
              <a:t>Gadhia’s</a:t>
            </a:r>
            <a:r>
              <a:rPr lang="en-GB" sz="1000" dirty="0">
                <a:solidFill>
                  <a:srgbClr val="464547"/>
                </a:solidFill>
                <a:latin typeface="Gill Sans Std Light" panose="020B0302020104020203" pitchFamily="34" charset="0"/>
                <a:cs typeface="Gill Sans Light"/>
              </a:rPr>
              <a:t> review of senior women in financial services can be found at </a:t>
            </a:r>
          </a:p>
          <a:p>
            <a:r>
              <a:rPr lang="en-GB" sz="1000" dirty="0">
                <a:solidFill>
                  <a:srgbClr val="464547"/>
                </a:solidFill>
                <a:latin typeface="Gill Sans Std Light" panose="020B0302020104020203" pitchFamily="34" charset="0"/>
                <a:cs typeface="Gill Sans Light"/>
                <a:hlinkClick r:id="rId3"/>
              </a:rPr>
              <a:t>http://uk.virginmoney.com/virgin/assets/pdf/Virgin-Money-Empowering-Productivity-Report.pdf</a:t>
            </a:r>
            <a:r>
              <a:rPr lang="en-GB" sz="1000" dirty="0">
                <a:solidFill>
                  <a:srgbClr val="464547"/>
                </a:solidFill>
                <a:latin typeface="Gill Sans Std Light" panose="020B0302020104020203" pitchFamily="34" charset="0"/>
                <a:cs typeface="Gill Sans Light"/>
              </a:rPr>
              <a:t> </a:t>
            </a:r>
          </a:p>
          <a:p>
            <a:endParaRPr lang="en-GB" sz="1000" dirty="0">
              <a:solidFill>
                <a:srgbClr val="000000"/>
              </a:solidFill>
              <a:latin typeface="Gill Sans Std Light" panose="020B0302020104020203" pitchFamily="34" charset="0"/>
              <a:cs typeface="Gill Sans Light"/>
            </a:endParaRPr>
          </a:p>
          <a:p>
            <a:pPr>
              <a:tabLst>
                <a:tab pos="628650" algn="l"/>
              </a:tabLst>
            </a:pPr>
            <a:r>
              <a:rPr lang="en-GB" sz="1200" dirty="0">
                <a:latin typeface="Gill Sans Std" panose="020B0502020104020203" pitchFamily="34" charset="0"/>
                <a:cs typeface="Gill Sans"/>
              </a:rPr>
              <a:t>Methodology</a:t>
            </a:r>
          </a:p>
          <a:p>
            <a:pPr>
              <a:tabLst>
                <a:tab pos="628650" algn="l"/>
              </a:tabLst>
            </a:pPr>
            <a:endParaRPr lang="en-GB" sz="1000" dirty="0">
              <a:solidFill>
                <a:srgbClr val="464547"/>
              </a:solidFill>
              <a:latin typeface="Gill Sans Std" panose="020B0502020104020203" pitchFamily="34" charset="0"/>
              <a:ea typeface="Calibri" panose="020F0502020204030204" pitchFamily="34" charset="0"/>
              <a:cs typeface="Arial" panose="020B0604020202020204" pitchFamily="34" charset="0"/>
            </a:endParaRPr>
          </a:p>
          <a:p>
            <a:pPr>
              <a:tabLst>
                <a:tab pos="628650" algn="l"/>
              </a:tabLst>
            </a:pPr>
            <a:r>
              <a:rPr lang="en-GB" sz="1000" dirty="0">
                <a:solidFill>
                  <a:srgbClr val="464547"/>
                </a:solidFill>
                <a:latin typeface="Gill Sans Std Light" panose="020B0302020104020203" pitchFamily="34" charset="0"/>
                <a:ea typeface="Calibri" panose="020F0502020204030204" pitchFamily="34" charset="0"/>
                <a:cs typeface="Arial" panose="020B0604020202020204" pitchFamily="34" charset="0"/>
              </a:rPr>
              <a:t>In October 2016, New Financial collated submissions of the first 71 Women in Finance Charter signatories, using the information companies made public as well as information shared confidentially with HM Treasury. Submissions to HM Treasury were shared with New Financial on a confidential basis and all data was anonymised. The data was analysed by Panagiotis Asimakopoulos, Esther Spaarwater and Laurence Bax, under the supervision of Yasmine Chinwala and William Wright. </a:t>
            </a:r>
          </a:p>
        </p:txBody>
      </p:sp>
      <p:cxnSp>
        <p:nvCxnSpPr>
          <p:cNvPr id="7" name="Straight Connector 6"/>
          <p:cNvCxnSpPr/>
          <p:nvPr/>
        </p:nvCxnSpPr>
        <p:spPr>
          <a:xfrm>
            <a:off x="4499639" y="954000"/>
            <a:ext cx="8861" cy="8352000"/>
          </a:xfrm>
          <a:prstGeom prst="line">
            <a:avLst/>
          </a:prstGeom>
          <a:ln w="12700" cmpd="sng">
            <a:solidFill>
              <a:schemeClr val="bg1">
                <a:lumMod val="75000"/>
              </a:schemeClr>
            </a:solidFill>
            <a:prstDash val="sysDot"/>
          </a:ln>
        </p:spPr>
        <p:style>
          <a:lnRef idx="1">
            <a:schemeClr val="accent1"/>
          </a:lnRef>
          <a:fillRef idx="0">
            <a:schemeClr val="accent1"/>
          </a:fillRef>
          <a:effectRef idx="0">
            <a:schemeClr val="accent1"/>
          </a:effectRef>
          <a:fontRef idx="minor">
            <a:schemeClr val="tx1"/>
          </a:fontRef>
        </p:style>
      </p:cxnSp>
      <p:sp>
        <p:nvSpPr>
          <p:cNvPr id="4" name="Footer Placeholder 3"/>
          <p:cNvSpPr>
            <a:spLocks noGrp="1"/>
          </p:cNvSpPr>
          <p:nvPr>
            <p:ph type="ftr" sz="quarter" idx="11"/>
          </p:nvPr>
        </p:nvSpPr>
        <p:spPr/>
        <p:txBody>
          <a:bodyPr/>
          <a:lstStyle/>
          <a:p>
            <a:r>
              <a:rPr lang="en-GB" sz="800" dirty="0">
                <a:solidFill>
                  <a:srgbClr val="0084BA"/>
                </a:solidFill>
                <a:latin typeface="Gill Sans Std" panose="020B0502020104020203" pitchFamily="34" charset="0"/>
                <a:cs typeface="Gill Sans"/>
              </a:rPr>
              <a:t>www.newfinancial.eu</a:t>
            </a:r>
            <a:endParaRPr lang="en-GB" sz="800" dirty="0">
              <a:solidFill>
                <a:srgbClr val="0084BA"/>
              </a:solidFill>
              <a:latin typeface="Gill Sans"/>
              <a:cs typeface="Gill Sans"/>
            </a:endParaRPr>
          </a:p>
        </p:txBody>
      </p:sp>
      <p:sp>
        <p:nvSpPr>
          <p:cNvPr id="5" name="Slide Number Placeholder 4"/>
          <p:cNvSpPr>
            <a:spLocks noGrp="1"/>
          </p:cNvSpPr>
          <p:nvPr>
            <p:ph type="sldNum" sz="quarter" idx="12"/>
          </p:nvPr>
        </p:nvSpPr>
        <p:spPr/>
        <p:txBody>
          <a:bodyPr/>
          <a:lstStyle/>
          <a:p>
            <a:fld id="{9D68F150-1A04-45D7-88E7-F1EAF1C327D5}" type="slidenum">
              <a:rPr lang="en-GB" sz="800" smtClean="0">
                <a:solidFill>
                  <a:srgbClr val="464547"/>
                </a:solidFill>
                <a:latin typeface="Gill Sans Std Light" panose="020B0302020104020203" pitchFamily="34" charset="0"/>
                <a:cs typeface="Gill Sans Light"/>
              </a:rPr>
              <a:t>2</a:t>
            </a:fld>
            <a:endParaRPr lang="en-GB" sz="800" dirty="0">
              <a:solidFill>
                <a:srgbClr val="464547"/>
              </a:solidFill>
              <a:latin typeface="Gill Sans Std Light" panose="020B0302020104020203" pitchFamily="34" charset="0"/>
              <a:cs typeface="Gill Sans Light"/>
            </a:endParaRPr>
          </a:p>
        </p:txBody>
      </p:sp>
      <p:sp>
        <p:nvSpPr>
          <p:cNvPr id="8" name="TextBox 7"/>
          <p:cNvSpPr txBox="1"/>
          <p:nvPr/>
        </p:nvSpPr>
        <p:spPr>
          <a:xfrm>
            <a:off x="80963" y="0"/>
            <a:ext cx="6710361" cy="369332"/>
          </a:xfrm>
          <a:prstGeom prst="rect">
            <a:avLst/>
          </a:prstGeom>
          <a:solidFill>
            <a:schemeClr val="bg1">
              <a:lumMod val="85000"/>
            </a:schemeClr>
          </a:solidFill>
        </p:spPr>
        <p:txBody>
          <a:bodyPr wrap="square" rtlCol="0">
            <a:spAutoFit/>
          </a:bodyPr>
          <a:lstStyle/>
          <a:p>
            <a:r>
              <a:rPr lang="en-GB" dirty="0">
                <a:latin typeface="Gill Sans Std" panose="020B0502020104020203" pitchFamily="34" charset="0"/>
                <a:cs typeface="Gill Sans"/>
              </a:rPr>
              <a:t>INTRODUCTION</a:t>
            </a:r>
          </a:p>
        </p:txBody>
      </p:sp>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617114" y="1112189"/>
            <a:ext cx="2098005" cy="324838"/>
          </a:xfrm>
          <a:prstGeom prst="rect">
            <a:avLst/>
          </a:prstGeom>
        </p:spPr>
      </p:pic>
      <p:cxnSp>
        <p:nvCxnSpPr>
          <p:cNvPr id="9" name="Straight Connector 8"/>
          <p:cNvCxnSpPr/>
          <p:nvPr/>
        </p:nvCxnSpPr>
        <p:spPr>
          <a:xfrm flipH="1">
            <a:off x="7247054" y="6978015"/>
            <a:ext cx="7620" cy="1965960"/>
          </a:xfrm>
          <a:prstGeom prst="line">
            <a:avLst/>
          </a:prstGeom>
          <a:ln w="31750">
            <a:solidFill>
              <a:srgbClr val="FF0000"/>
            </a:solidFill>
          </a:ln>
        </p:spPr>
        <p:style>
          <a:lnRef idx="1">
            <a:schemeClr val="accent1"/>
          </a:lnRef>
          <a:fillRef idx="0">
            <a:schemeClr val="accent1"/>
          </a:fillRef>
          <a:effectRef idx="0">
            <a:schemeClr val="accent1"/>
          </a:effectRef>
          <a:fontRef idx="minor">
            <a:schemeClr val="tx1"/>
          </a:fontRef>
        </p:style>
      </p:cxnSp>
      <p:sp>
        <p:nvSpPr>
          <p:cNvPr id="11" name="Title 1"/>
          <p:cNvSpPr txBox="1">
            <a:spLocks/>
          </p:cNvSpPr>
          <p:nvPr/>
        </p:nvSpPr>
        <p:spPr>
          <a:xfrm>
            <a:off x="4586400" y="1537200"/>
            <a:ext cx="2128719" cy="4163513"/>
          </a:xfrm>
          <a:prstGeom prst="rect">
            <a:avLst/>
          </a:prstGeom>
          <a:solidFill>
            <a:srgbClr val="0084BA"/>
          </a:solidFill>
        </p:spPr>
        <p:txBody>
          <a:bodyPr vert="horz" lIns="91440" tIns="45720" rIns="91440" bIns="45720" rtlCol="0" anchor="t">
            <a:no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nSpc>
                <a:spcPct val="100000"/>
              </a:lnSpc>
            </a:pPr>
            <a:r>
              <a:rPr lang="en-GB" sz="1000" dirty="0">
                <a:solidFill>
                  <a:schemeClr val="bg1"/>
                </a:solidFill>
                <a:latin typeface="Gill Sans Std" panose="020B0502020104020203" pitchFamily="34" charset="0"/>
                <a:cs typeface="Gill Sans Light"/>
              </a:rPr>
              <a:t/>
            </a:r>
            <a:br>
              <a:rPr lang="en-GB" sz="1000" dirty="0">
                <a:solidFill>
                  <a:schemeClr val="bg1"/>
                </a:solidFill>
                <a:latin typeface="Gill Sans Std" panose="020B0502020104020203" pitchFamily="34" charset="0"/>
                <a:cs typeface="Gill Sans Light"/>
              </a:rPr>
            </a:br>
            <a:r>
              <a:rPr lang="en-GB" sz="1000" dirty="0">
                <a:solidFill>
                  <a:schemeClr val="bg1"/>
                </a:solidFill>
                <a:latin typeface="Gill Sans Std" panose="020B0502020104020203" pitchFamily="34" charset="0"/>
                <a:cs typeface="Gill Sans"/>
              </a:rPr>
              <a:t>New Financial is a think tank and forum that believes Europe needs bigger and better capital markets to help drive its recovery and growth. </a:t>
            </a:r>
            <a:br>
              <a:rPr lang="en-GB" sz="1000" dirty="0">
                <a:solidFill>
                  <a:schemeClr val="bg1"/>
                </a:solidFill>
                <a:latin typeface="Gill Sans Std" panose="020B0502020104020203" pitchFamily="34" charset="0"/>
                <a:cs typeface="Gill Sans"/>
              </a:rPr>
            </a:br>
            <a:r>
              <a:rPr lang="en-GB" sz="1000" dirty="0">
                <a:solidFill>
                  <a:schemeClr val="bg1"/>
                </a:solidFill>
                <a:latin typeface="Gill Sans Std" panose="020B0502020104020203" pitchFamily="34" charset="0"/>
                <a:cs typeface="Gill Sans"/>
              </a:rPr>
              <a:t/>
            </a:r>
            <a:br>
              <a:rPr lang="en-GB" sz="1000" dirty="0">
                <a:solidFill>
                  <a:schemeClr val="bg1"/>
                </a:solidFill>
                <a:latin typeface="Gill Sans Std" panose="020B0502020104020203" pitchFamily="34" charset="0"/>
                <a:cs typeface="Gill Sans"/>
              </a:rPr>
            </a:br>
            <a:r>
              <a:rPr lang="en-GB" sz="1000" dirty="0">
                <a:solidFill>
                  <a:schemeClr val="bg1"/>
                </a:solidFill>
                <a:latin typeface="Gill Sans Std" panose="020B0502020104020203" pitchFamily="34" charset="0"/>
                <a:cs typeface="Gill Sans"/>
              </a:rPr>
              <a:t>We believe diversity in its broadest sense is not only an essential part of running a sustainable business but a fundamental part of addressing cultural change in capital markets. </a:t>
            </a:r>
            <a:br>
              <a:rPr lang="en-GB" sz="1000" dirty="0">
                <a:solidFill>
                  <a:schemeClr val="bg1"/>
                </a:solidFill>
                <a:latin typeface="Gill Sans Std" panose="020B0502020104020203" pitchFamily="34" charset="0"/>
                <a:cs typeface="Gill Sans"/>
              </a:rPr>
            </a:br>
            <a:r>
              <a:rPr lang="en-GB" sz="1000" dirty="0">
                <a:solidFill>
                  <a:schemeClr val="bg1"/>
                </a:solidFill>
                <a:latin typeface="Gill Sans Std" panose="020B0502020104020203" pitchFamily="34" charset="0"/>
                <a:cs typeface="Gill Sans"/>
              </a:rPr>
              <a:t/>
            </a:r>
            <a:br>
              <a:rPr lang="en-GB" sz="1000" dirty="0">
                <a:solidFill>
                  <a:schemeClr val="bg1"/>
                </a:solidFill>
                <a:latin typeface="Gill Sans Std" panose="020B0502020104020203" pitchFamily="34" charset="0"/>
                <a:cs typeface="Gill Sans"/>
              </a:rPr>
            </a:br>
            <a:r>
              <a:rPr lang="en-GB" sz="1000" dirty="0">
                <a:solidFill>
                  <a:schemeClr val="bg1"/>
                </a:solidFill>
                <a:latin typeface="Gill Sans Std" panose="020B0502020104020203" pitchFamily="34" charset="0"/>
                <a:cs typeface="Gill Sans"/>
              </a:rPr>
              <a:t>New Financial launched in September 2014 as a social enterprise. We are funded by institutional memberships.</a:t>
            </a:r>
            <a:br>
              <a:rPr lang="en-GB" sz="1000" dirty="0">
                <a:solidFill>
                  <a:schemeClr val="bg1"/>
                </a:solidFill>
                <a:latin typeface="Gill Sans Std" panose="020B0502020104020203" pitchFamily="34" charset="0"/>
                <a:cs typeface="Gill Sans"/>
              </a:rPr>
            </a:br>
            <a:r>
              <a:rPr lang="en-GB" sz="1000" dirty="0">
                <a:solidFill>
                  <a:schemeClr val="bg1"/>
                </a:solidFill>
                <a:latin typeface="Gill Sans Std" panose="020B0502020104020203" pitchFamily="34" charset="0"/>
                <a:cs typeface="Gill Sans"/>
              </a:rPr>
              <a:t/>
            </a:r>
            <a:br>
              <a:rPr lang="en-GB" sz="1000" dirty="0">
                <a:solidFill>
                  <a:schemeClr val="bg1"/>
                </a:solidFill>
                <a:latin typeface="Gill Sans Std" panose="020B0502020104020203" pitchFamily="34" charset="0"/>
                <a:cs typeface="Gill Sans"/>
              </a:rPr>
            </a:br>
            <a:r>
              <a:rPr lang="en-GB" sz="1000" dirty="0">
                <a:solidFill>
                  <a:schemeClr val="bg1"/>
                </a:solidFill>
                <a:latin typeface="Gill Sans Std" panose="020B0502020104020203" pitchFamily="34" charset="0"/>
                <a:cs typeface="Gill Sans"/>
              </a:rPr>
              <a:t>For more information on New Financial, contact:</a:t>
            </a:r>
            <a:br>
              <a:rPr lang="en-GB" sz="1000" dirty="0">
                <a:solidFill>
                  <a:schemeClr val="bg1"/>
                </a:solidFill>
                <a:latin typeface="Gill Sans Std" panose="020B0502020104020203" pitchFamily="34" charset="0"/>
                <a:cs typeface="Gill Sans"/>
              </a:rPr>
            </a:br>
            <a:r>
              <a:rPr lang="en-GB" sz="1000" dirty="0">
                <a:solidFill>
                  <a:schemeClr val="bg1"/>
                </a:solidFill>
                <a:latin typeface="Gill Sans Std" panose="020B0502020104020203" pitchFamily="34" charset="0"/>
                <a:cs typeface="Gill Sans"/>
              </a:rPr>
              <a:t/>
            </a:r>
            <a:br>
              <a:rPr lang="en-GB" sz="1000" dirty="0">
                <a:solidFill>
                  <a:schemeClr val="bg1"/>
                </a:solidFill>
                <a:latin typeface="Gill Sans Std" panose="020B0502020104020203" pitchFamily="34" charset="0"/>
                <a:cs typeface="Gill Sans"/>
              </a:rPr>
            </a:br>
            <a:r>
              <a:rPr lang="en-GB" sz="1000" dirty="0">
                <a:solidFill>
                  <a:schemeClr val="bg1"/>
                </a:solidFill>
                <a:latin typeface="Gill Sans Std" panose="020B0502020104020203" pitchFamily="34" charset="0"/>
                <a:cs typeface="Gill Sans"/>
              </a:rPr>
              <a:t>yasmine.chinwala@newfinancial.eu</a:t>
            </a:r>
            <a:br>
              <a:rPr lang="en-GB" sz="1000" dirty="0">
                <a:solidFill>
                  <a:schemeClr val="bg1"/>
                </a:solidFill>
                <a:latin typeface="Gill Sans Std" panose="020B0502020104020203" pitchFamily="34" charset="0"/>
                <a:cs typeface="Gill Sans"/>
              </a:rPr>
            </a:br>
            <a:r>
              <a:rPr lang="en-GB" sz="1000" dirty="0">
                <a:solidFill>
                  <a:schemeClr val="bg1"/>
                </a:solidFill>
                <a:latin typeface="Gill Sans Std" panose="020B0502020104020203" pitchFamily="34" charset="0"/>
                <a:cs typeface="Gill Sans"/>
              </a:rPr>
              <a:t/>
            </a:r>
            <a:br>
              <a:rPr lang="en-GB" sz="1000" dirty="0">
                <a:solidFill>
                  <a:schemeClr val="bg1"/>
                </a:solidFill>
                <a:latin typeface="Gill Sans Std" panose="020B0502020104020203" pitchFamily="34" charset="0"/>
                <a:cs typeface="Gill Sans"/>
              </a:rPr>
            </a:br>
            <a:r>
              <a:rPr lang="en-GB" sz="1000" dirty="0">
                <a:solidFill>
                  <a:schemeClr val="bg1"/>
                </a:solidFill>
                <a:latin typeface="Gill Sans Std" panose="020B0502020104020203" pitchFamily="34" charset="0"/>
                <a:cs typeface="Gill Sans"/>
              </a:rPr>
              <a:t>+44 203 743 8268</a:t>
            </a:r>
            <a:br>
              <a:rPr lang="en-GB" sz="1000" dirty="0">
                <a:solidFill>
                  <a:schemeClr val="bg1"/>
                </a:solidFill>
                <a:latin typeface="Gill Sans Std" panose="020B0502020104020203" pitchFamily="34" charset="0"/>
                <a:cs typeface="Gill Sans"/>
              </a:rPr>
            </a:br>
            <a:r>
              <a:rPr lang="en-GB" sz="1000" dirty="0">
                <a:solidFill>
                  <a:schemeClr val="bg1"/>
                </a:solidFill>
                <a:latin typeface="Gill Sans Std" panose="020B0502020104020203" pitchFamily="34" charset="0"/>
                <a:cs typeface="Gill Sans"/>
              </a:rPr>
              <a:t/>
            </a:r>
            <a:br>
              <a:rPr lang="en-GB" sz="1000" dirty="0">
                <a:solidFill>
                  <a:schemeClr val="bg1"/>
                </a:solidFill>
                <a:latin typeface="Gill Sans Std" panose="020B0502020104020203" pitchFamily="34" charset="0"/>
                <a:cs typeface="Gill Sans"/>
              </a:rPr>
            </a:br>
            <a:r>
              <a:rPr lang="en-GB" sz="1000" dirty="0">
                <a:solidFill>
                  <a:schemeClr val="bg1"/>
                </a:solidFill>
                <a:latin typeface="Gill Sans Std" panose="020B0502020104020203" pitchFamily="34" charset="0"/>
                <a:cs typeface="Gill Sans"/>
              </a:rPr>
              <a:t>www.newfinancial.eu</a:t>
            </a:r>
            <a:br>
              <a:rPr lang="en-GB" sz="1000" dirty="0">
                <a:solidFill>
                  <a:schemeClr val="bg1"/>
                </a:solidFill>
                <a:latin typeface="Gill Sans Std" panose="020B0502020104020203" pitchFamily="34" charset="0"/>
                <a:cs typeface="Gill Sans"/>
              </a:rPr>
            </a:br>
            <a:r>
              <a:rPr lang="en-GB" sz="1000" dirty="0">
                <a:solidFill>
                  <a:schemeClr val="bg1"/>
                </a:solidFill>
                <a:latin typeface="Gill Sans Std" panose="020B0502020104020203" pitchFamily="34" charset="0"/>
                <a:cs typeface="Gill Sans"/>
              </a:rPr>
              <a:t/>
            </a:r>
            <a:br>
              <a:rPr lang="en-GB" sz="1000" dirty="0">
                <a:solidFill>
                  <a:schemeClr val="bg1"/>
                </a:solidFill>
                <a:latin typeface="Gill Sans Std" panose="020B0502020104020203" pitchFamily="34" charset="0"/>
                <a:cs typeface="Gill Sans"/>
              </a:rPr>
            </a:br>
            <a:r>
              <a:rPr lang="en-GB" sz="1000" dirty="0">
                <a:solidFill>
                  <a:schemeClr val="bg1"/>
                </a:solidFill>
                <a:latin typeface="Gill Sans Std" panose="020B0502020104020203" pitchFamily="34" charset="0"/>
                <a:cs typeface="Gill Sans"/>
              </a:rPr>
              <a:t>@newfinancialLLP</a:t>
            </a:r>
            <a:br>
              <a:rPr lang="en-GB" sz="1000" dirty="0">
                <a:solidFill>
                  <a:schemeClr val="bg1"/>
                </a:solidFill>
                <a:latin typeface="Gill Sans Std" panose="020B0502020104020203" pitchFamily="34" charset="0"/>
                <a:cs typeface="Gill Sans"/>
              </a:rPr>
            </a:br>
            <a:endParaRPr lang="en-GB" sz="1000" dirty="0">
              <a:solidFill>
                <a:schemeClr val="bg1"/>
              </a:solidFill>
              <a:latin typeface="Gill Sans Std" panose="020B0502020104020203" pitchFamily="34" charset="0"/>
              <a:cs typeface="Gill Sans"/>
            </a:endParaRPr>
          </a:p>
        </p:txBody>
      </p:sp>
      <p:sp>
        <p:nvSpPr>
          <p:cNvPr id="10" name="Title 1"/>
          <p:cNvSpPr txBox="1">
            <a:spLocks/>
          </p:cNvSpPr>
          <p:nvPr/>
        </p:nvSpPr>
        <p:spPr>
          <a:xfrm>
            <a:off x="4585899" y="7781925"/>
            <a:ext cx="2128719" cy="1460500"/>
          </a:xfrm>
          <a:prstGeom prst="rect">
            <a:avLst/>
          </a:prstGeom>
          <a:solidFill>
            <a:schemeClr val="bg1">
              <a:lumMod val="85000"/>
            </a:schemeClr>
          </a:solidFill>
        </p:spPr>
        <p:txBody>
          <a:bodyPr vert="horz" lIns="91440" tIns="45720" rIns="91440" bIns="45720" rtlCol="0" anchor="t">
            <a:no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nSpc>
                <a:spcPct val="100000"/>
              </a:lnSpc>
            </a:pPr>
            <a:r>
              <a:rPr lang="en-GB" sz="1200" dirty="0">
                <a:latin typeface="Gill Sans Std" panose="020B0502020104020203" pitchFamily="34" charset="0"/>
                <a:cs typeface="Gill Sans"/>
              </a:rPr>
              <a:t>Acknowledgements</a:t>
            </a:r>
          </a:p>
          <a:p>
            <a:pPr>
              <a:lnSpc>
                <a:spcPct val="100000"/>
              </a:lnSpc>
            </a:pPr>
            <a:endParaRPr lang="en-GB" sz="1000" dirty="0">
              <a:latin typeface="Gill Sans Std Light" panose="020B0302020104020203" pitchFamily="34" charset="0"/>
              <a:cs typeface="Gill Sans Light"/>
            </a:endParaRPr>
          </a:p>
          <a:p>
            <a:pPr>
              <a:lnSpc>
                <a:spcPct val="100000"/>
              </a:lnSpc>
            </a:pPr>
            <a:r>
              <a:rPr lang="en-GB" sz="1000" dirty="0">
                <a:latin typeface="Gill Sans Std Light" panose="020B0302020104020203" pitchFamily="34" charset="0"/>
              </a:rPr>
              <a:t>New Financial would like to thank all our institutional members for their support, and particularly Virgin Money for funding this research. </a:t>
            </a:r>
          </a:p>
        </p:txBody>
      </p:sp>
    </p:spTree>
    <p:extLst>
      <p:ext uri="{BB962C8B-B14F-4D97-AF65-F5344CB8AC3E}">
        <p14:creationId xmlns:p14="http://schemas.microsoft.com/office/powerpoint/2010/main" val="31536686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Box 14"/>
          <p:cNvSpPr txBox="1"/>
          <p:nvPr/>
        </p:nvSpPr>
        <p:spPr>
          <a:xfrm>
            <a:off x="90000" y="990000"/>
            <a:ext cx="6691313" cy="3539430"/>
          </a:xfrm>
          <a:prstGeom prst="rect">
            <a:avLst/>
          </a:prstGeom>
          <a:noFill/>
        </p:spPr>
        <p:txBody>
          <a:bodyPr wrap="square" rtlCol="0">
            <a:spAutoFit/>
          </a:bodyPr>
          <a:lstStyle/>
          <a:p>
            <a:r>
              <a:rPr lang="en-GB" sz="1200" b="1" dirty="0">
                <a:solidFill>
                  <a:schemeClr val="bg1">
                    <a:lumMod val="50000"/>
                  </a:schemeClr>
                </a:solidFill>
              </a:rPr>
              <a:t>Fig. 1  </a:t>
            </a:r>
            <a:r>
              <a:rPr lang="en-GB" sz="1200" b="1" dirty="0">
                <a:solidFill>
                  <a:srgbClr val="0084BA"/>
                </a:solidFill>
              </a:rPr>
              <a:t>The starting point and the destination</a:t>
            </a:r>
            <a:endParaRPr lang="en-GB" sz="900" dirty="0">
              <a:solidFill>
                <a:srgbClr val="0084BA"/>
              </a:solidFill>
            </a:endParaRPr>
          </a:p>
          <a:p>
            <a:endParaRPr lang="en-GB" sz="900" b="1" dirty="0">
              <a:solidFill>
                <a:schemeClr val="tx1">
                  <a:alpha val="80000"/>
                </a:schemeClr>
              </a:solidFill>
            </a:endParaRPr>
          </a:p>
          <a:p>
            <a:r>
              <a:rPr lang="en-GB" sz="900" dirty="0">
                <a:solidFill>
                  <a:srgbClr val="464547"/>
                </a:solidFill>
              </a:rPr>
              <a:t>The distribution of signatories by starting point for female representation in senior management today, and target, %</a:t>
            </a:r>
          </a:p>
          <a:p>
            <a:endParaRPr lang="en-GB" sz="900" dirty="0">
              <a:solidFill>
                <a:srgbClr val="464547"/>
              </a:solidFill>
            </a:endParaRPr>
          </a:p>
          <a:p>
            <a:endParaRPr lang="en-GB" sz="900" dirty="0">
              <a:solidFill>
                <a:srgbClr val="464547"/>
              </a:solidFill>
            </a:endParaRPr>
          </a:p>
          <a:p>
            <a:endParaRPr lang="en-GB" sz="900" dirty="0">
              <a:solidFill>
                <a:srgbClr val="464547"/>
              </a:solidFill>
            </a:endParaRPr>
          </a:p>
          <a:p>
            <a:endParaRPr lang="en-GB" sz="900" dirty="0">
              <a:solidFill>
                <a:srgbClr val="464547"/>
              </a:solidFill>
            </a:endParaRPr>
          </a:p>
          <a:p>
            <a:endParaRPr lang="en-GB" sz="900" dirty="0">
              <a:solidFill>
                <a:srgbClr val="464547"/>
              </a:solidFill>
            </a:endParaRPr>
          </a:p>
          <a:p>
            <a:endParaRPr lang="en-GB" sz="900" dirty="0">
              <a:solidFill>
                <a:srgbClr val="464547"/>
              </a:solidFill>
            </a:endParaRPr>
          </a:p>
          <a:p>
            <a:endParaRPr lang="en-GB" sz="900" dirty="0">
              <a:solidFill>
                <a:srgbClr val="464547"/>
              </a:solidFill>
            </a:endParaRPr>
          </a:p>
          <a:p>
            <a:endParaRPr lang="en-GB" sz="900" dirty="0">
              <a:solidFill>
                <a:srgbClr val="464547"/>
              </a:solidFill>
            </a:endParaRPr>
          </a:p>
          <a:p>
            <a:endParaRPr lang="en-GB" sz="900" dirty="0">
              <a:solidFill>
                <a:srgbClr val="464547"/>
              </a:solidFill>
            </a:endParaRPr>
          </a:p>
          <a:p>
            <a:endParaRPr lang="en-GB" sz="900" dirty="0">
              <a:solidFill>
                <a:srgbClr val="464547"/>
              </a:solidFill>
            </a:endParaRPr>
          </a:p>
          <a:p>
            <a:endParaRPr lang="en-GB" sz="900" dirty="0">
              <a:solidFill>
                <a:srgbClr val="464547"/>
              </a:solidFill>
            </a:endParaRPr>
          </a:p>
          <a:p>
            <a:endParaRPr lang="en-GB" sz="900" dirty="0">
              <a:solidFill>
                <a:srgbClr val="464547"/>
              </a:solidFill>
            </a:endParaRPr>
          </a:p>
          <a:p>
            <a:endParaRPr lang="en-GB" sz="900" dirty="0">
              <a:solidFill>
                <a:srgbClr val="464547"/>
              </a:solidFill>
            </a:endParaRPr>
          </a:p>
          <a:p>
            <a:endParaRPr lang="en-GB" sz="900" dirty="0">
              <a:solidFill>
                <a:srgbClr val="464547"/>
              </a:solidFill>
            </a:endParaRPr>
          </a:p>
          <a:p>
            <a:endParaRPr lang="en-GB" sz="900" dirty="0">
              <a:solidFill>
                <a:srgbClr val="464547"/>
              </a:solidFill>
            </a:endParaRPr>
          </a:p>
          <a:p>
            <a:endParaRPr lang="en-GB" sz="900" dirty="0">
              <a:solidFill>
                <a:srgbClr val="464547"/>
              </a:solidFill>
            </a:endParaRPr>
          </a:p>
          <a:p>
            <a:endParaRPr lang="en-GB" sz="900" dirty="0">
              <a:solidFill>
                <a:srgbClr val="464547"/>
              </a:solidFill>
            </a:endParaRPr>
          </a:p>
          <a:p>
            <a:endParaRPr lang="en-GB" sz="900" dirty="0">
              <a:solidFill>
                <a:srgbClr val="464547"/>
              </a:solidFill>
            </a:endParaRPr>
          </a:p>
          <a:p>
            <a:endParaRPr lang="en-GB" sz="900" dirty="0">
              <a:solidFill>
                <a:srgbClr val="464547"/>
              </a:solidFill>
            </a:endParaRPr>
          </a:p>
          <a:p>
            <a:endParaRPr lang="en-GB" sz="900" dirty="0">
              <a:solidFill>
                <a:srgbClr val="464547"/>
              </a:solidFill>
            </a:endParaRPr>
          </a:p>
          <a:p>
            <a:r>
              <a:rPr lang="en-GB" sz="700" dirty="0">
                <a:solidFill>
                  <a:srgbClr val="464547"/>
                </a:solidFill>
              </a:rPr>
              <a:t>*Averages exclude the 15 companies that have already met or exceeded their targets</a:t>
            </a:r>
            <a:r>
              <a:rPr lang="en-GB" sz="700" dirty="0"/>
              <a:t>. </a:t>
            </a:r>
          </a:p>
          <a:p>
            <a:r>
              <a:rPr lang="en-GB" sz="700" dirty="0">
                <a:solidFill>
                  <a:srgbClr val="464547"/>
                </a:solidFill>
              </a:rPr>
              <a:t>Note: The targets data here excludes three firms whose targets are for a subset of senior women, as this chart refers to women as a percentage of all senior management</a:t>
            </a:r>
          </a:p>
        </p:txBody>
      </p:sp>
      <p:graphicFrame>
        <p:nvGraphicFramePr>
          <p:cNvPr id="25" name="Chart 24">
            <a:extLst>
              <a:ext uri="{FF2B5EF4-FFF2-40B4-BE49-F238E27FC236}">
                <a16:creationId xmlns="" xmlns:a16="http://schemas.microsoft.com/office/drawing/2014/main" id="{00000000-0008-0000-0500-00006A000000}"/>
              </a:ext>
            </a:extLst>
          </p:cNvPr>
          <p:cNvGraphicFramePr>
            <a:graphicFrameLocks/>
          </p:cNvGraphicFramePr>
          <p:nvPr>
            <p:extLst>
              <p:ext uri="{D42A27DB-BD31-4B8C-83A1-F6EECF244321}">
                <p14:modId xmlns:p14="http://schemas.microsoft.com/office/powerpoint/2010/main" val="847821256"/>
              </p:ext>
            </p:extLst>
          </p:nvPr>
        </p:nvGraphicFramePr>
        <p:xfrm>
          <a:off x="51871" y="1577027"/>
          <a:ext cx="6533788" cy="2665159"/>
        </p:xfrm>
        <a:graphic>
          <a:graphicData uri="http://schemas.openxmlformats.org/drawingml/2006/chart">
            <c:chart xmlns:c="http://schemas.openxmlformats.org/drawingml/2006/chart" xmlns:r="http://schemas.openxmlformats.org/officeDocument/2006/relationships" r:id="rId2"/>
          </a:graphicData>
        </a:graphic>
      </p:graphicFrame>
      <p:sp>
        <p:nvSpPr>
          <p:cNvPr id="4" name="Footer Placeholder 3"/>
          <p:cNvSpPr>
            <a:spLocks noGrp="1"/>
          </p:cNvSpPr>
          <p:nvPr>
            <p:ph type="ftr" sz="quarter" idx="11"/>
          </p:nvPr>
        </p:nvSpPr>
        <p:spPr/>
        <p:txBody>
          <a:bodyPr/>
          <a:lstStyle/>
          <a:p>
            <a:r>
              <a:rPr lang="en-GB" sz="800" dirty="0">
                <a:solidFill>
                  <a:srgbClr val="0084BA"/>
                </a:solidFill>
                <a:latin typeface="Gill Sans Std" panose="020B0502020104020203" pitchFamily="34" charset="0"/>
                <a:cs typeface="Gill Sans"/>
              </a:rPr>
              <a:t>www.newfinancial.eu</a:t>
            </a:r>
            <a:endParaRPr lang="en-GB" sz="800" dirty="0">
              <a:solidFill>
                <a:srgbClr val="0084BA"/>
              </a:solidFill>
              <a:latin typeface="Gill Sans"/>
              <a:cs typeface="Gill Sans"/>
            </a:endParaRPr>
          </a:p>
        </p:txBody>
      </p:sp>
      <p:sp>
        <p:nvSpPr>
          <p:cNvPr id="5" name="Slide Number Placeholder 4"/>
          <p:cNvSpPr>
            <a:spLocks noGrp="1"/>
          </p:cNvSpPr>
          <p:nvPr>
            <p:ph type="sldNum" sz="quarter" idx="12"/>
          </p:nvPr>
        </p:nvSpPr>
        <p:spPr/>
        <p:txBody>
          <a:bodyPr/>
          <a:lstStyle/>
          <a:p>
            <a:fld id="{9D68F150-1A04-45D7-88E7-F1EAF1C327D5}" type="slidenum">
              <a:rPr lang="en-GB" sz="800" smtClean="0">
                <a:solidFill>
                  <a:srgbClr val="464547"/>
                </a:solidFill>
                <a:latin typeface="Gill Sans Std Light" panose="020B0302020104020203" pitchFamily="34" charset="0"/>
              </a:rPr>
              <a:t>3</a:t>
            </a:fld>
            <a:endParaRPr lang="en-GB" sz="800" dirty="0">
              <a:solidFill>
                <a:srgbClr val="464547"/>
              </a:solidFill>
              <a:latin typeface="Gill Sans Std Light" panose="020B0302020104020203" pitchFamily="34" charset="0"/>
            </a:endParaRPr>
          </a:p>
        </p:txBody>
      </p:sp>
      <p:cxnSp>
        <p:nvCxnSpPr>
          <p:cNvPr id="17" name="Straight Connector 16"/>
          <p:cNvCxnSpPr/>
          <p:nvPr/>
        </p:nvCxnSpPr>
        <p:spPr>
          <a:xfrm>
            <a:off x="90000" y="1274400"/>
            <a:ext cx="6552000" cy="1555"/>
          </a:xfrm>
          <a:prstGeom prst="line">
            <a:avLst/>
          </a:prstGeom>
          <a:ln>
            <a:solidFill>
              <a:srgbClr val="0084BA"/>
            </a:solidFill>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82800" y="0"/>
            <a:ext cx="6691313" cy="369332"/>
          </a:xfrm>
          <a:prstGeom prst="rect">
            <a:avLst/>
          </a:prstGeom>
          <a:solidFill>
            <a:schemeClr val="bg1">
              <a:lumMod val="85000"/>
            </a:schemeClr>
          </a:solidFill>
          <a:ln>
            <a:noFill/>
          </a:ln>
        </p:spPr>
        <p:txBody>
          <a:bodyPr wrap="square" rtlCol="0">
            <a:spAutoFit/>
          </a:bodyPr>
          <a:lstStyle/>
          <a:p>
            <a:r>
              <a:rPr lang="en-GB" dirty="0">
                <a:latin typeface="Gill Sans Std" panose="020B0502020104020203" pitchFamily="34" charset="0"/>
                <a:cs typeface="Gill Sans"/>
              </a:rPr>
              <a:t>SUMMARY</a:t>
            </a:r>
          </a:p>
        </p:txBody>
      </p:sp>
      <p:cxnSp>
        <p:nvCxnSpPr>
          <p:cNvPr id="18" name="Straight Connector 17"/>
          <p:cNvCxnSpPr/>
          <p:nvPr/>
        </p:nvCxnSpPr>
        <p:spPr>
          <a:xfrm flipH="1">
            <a:off x="7234354" y="6857365"/>
            <a:ext cx="7620" cy="1965960"/>
          </a:xfrm>
          <a:prstGeom prst="line">
            <a:avLst/>
          </a:prstGeom>
          <a:ln w="31750">
            <a:solidFill>
              <a:srgbClr val="FF0000"/>
            </a:solidFill>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76201" y="5083089"/>
            <a:ext cx="3343275" cy="4247317"/>
          </a:xfrm>
          <a:prstGeom prst="rect">
            <a:avLst/>
          </a:prstGeom>
          <a:noFill/>
        </p:spPr>
        <p:txBody>
          <a:bodyPr wrap="square" numCol="1" rtlCol="0">
            <a:spAutoFit/>
          </a:bodyPr>
          <a:lstStyle/>
          <a:p>
            <a:pPr lvl="0"/>
            <a:r>
              <a:rPr lang="en-GB" sz="800" dirty="0">
                <a:solidFill>
                  <a:srgbClr val="414141"/>
                </a:solidFill>
                <a:latin typeface="Gill Sans Std Light" panose="020B0302020104020203" pitchFamily="34" charset="0"/>
                <a:ea typeface="+mj-ea"/>
                <a:cs typeface="Gill Sans Light"/>
                <a:sym typeface="Wingdings" panose="05000000000000000000" pitchFamily="2" charset="2"/>
              </a:rPr>
              <a:t> </a:t>
            </a:r>
            <a:r>
              <a:rPr lang="en-GB" sz="1000" dirty="0">
                <a:solidFill>
                  <a:srgbClr val="414141"/>
                </a:solidFill>
                <a:latin typeface="Gill Sans Std Light" panose="020B0302020104020203" pitchFamily="34" charset="0"/>
                <a:cs typeface="Gill Sans Light"/>
              </a:rPr>
              <a:t>The first wave of signatories to the HM Treasury Women in Finance Charter </a:t>
            </a:r>
            <a:r>
              <a:rPr lang="en-GB" sz="1000" dirty="0" smtClean="0">
                <a:solidFill>
                  <a:srgbClr val="414141"/>
                </a:solidFill>
                <a:latin typeface="Gill Sans Std Light" panose="020B0302020104020203" pitchFamily="34" charset="0"/>
                <a:cs typeface="Gill Sans Light"/>
              </a:rPr>
              <a:t>is starting </a:t>
            </a:r>
            <a:r>
              <a:rPr lang="en-GB" sz="1000" dirty="0">
                <a:solidFill>
                  <a:srgbClr val="414141"/>
                </a:solidFill>
                <a:latin typeface="Gill Sans Std Light" panose="020B0302020104020203" pitchFamily="34" charset="0"/>
                <a:cs typeface="Gill Sans Light"/>
              </a:rPr>
              <a:t>out with average female representation in senior management of 27%, </a:t>
            </a:r>
            <a:r>
              <a:rPr lang="en-GB" sz="1000" dirty="0" smtClean="0">
                <a:solidFill>
                  <a:srgbClr val="414141"/>
                </a:solidFill>
                <a:latin typeface="Gill Sans Std Light" panose="020B0302020104020203" pitchFamily="34" charset="0"/>
                <a:cs typeface="Gill Sans Light"/>
              </a:rPr>
              <a:t>with firms aiming </a:t>
            </a:r>
            <a:r>
              <a:rPr lang="en-GB" sz="1000" dirty="0">
                <a:solidFill>
                  <a:srgbClr val="414141"/>
                </a:solidFill>
                <a:latin typeface="Gill Sans Std Light" panose="020B0302020104020203" pitchFamily="34" charset="0"/>
                <a:cs typeface="Gill Sans Light"/>
              </a:rPr>
              <a:t>to hit 35% over the next five years. This equates to an ambitious increase of nearly one third over the next five years. </a:t>
            </a:r>
          </a:p>
          <a:p>
            <a:pPr lvl="0"/>
            <a:endParaRPr lang="en-GB" sz="1000" dirty="0">
              <a:solidFill>
                <a:srgbClr val="414141"/>
              </a:solidFill>
              <a:latin typeface="Gill Sans Std Light" panose="020B0302020104020203" pitchFamily="34" charset="0"/>
              <a:cs typeface="Gill Sans Light"/>
            </a:endParaRPr>
          </a:p>
          <a:p>
            <a:pPr lvl="0"/>
            <a:r>
              <a:rPr lang="en-GB" sz="800" dirty="0">
                <a:solidFill>
                  <a:srgbClr val="414141"/>
                </a:solidFill>
                <a:latin typeface="Gill Sans Std Light" panose="020B0302020104020203" pitchFamily="34" charset="0"/>
                <a:cs typeface="Gill Sans Light"/>
                <a:sym typeface="Wingdings" panose="05000000000000000000" pitchFamily="2" charset="2"/>
              </a:rPr>
              <a:t> </a:t>
            </a:r>
            <a:r>
              <a:rPr lang="en-GB" sz="1000" dirty="0">
                <a:solidFill>
                  <a:srgbClr val="414141"/>
                </a:solidFill>
                <a:latin typeface="Gill Sans Std Light" panose="020B0302020104020203" pitchFamily="34" charset="0"/>
                <a:cs typeface="Gill Sans Light"/>
              </a:rPr>
              <a:t>The starting point for signatories today ranges from 10% up to 47%* female representation. Half of signatories currently have between 20% and 40% of senior roles held by women, and 10 have parity or more women than men in those roles. </a:t>
            </a:r>
          </a:p>
          <a:p>
            <a:endParaRPr lang="en-GB" sz="1000" dirty="0">
              <a:solidFill>
                <a:srgbClr val="414141"/>
              </a:solidFill>
              <a:highlight>
                <a:srgbClr val="FFFF00"/>
              </a:highlight>
              <a:latin typeface="Gill Sans Std Light" panose="020B0302020104020203" pitchFamily="34" charset="0"/>
              <a:cs typeface="Gill Sans Light"/>
            </a:endParaRPr>
          </a:p>
          <a:p>
            <a:r>
              <a:rPr lang="en-GB" sz="800" dirty="0">
                <a:solidFill>
                  <a:srgbClr val="414141"/>
                </a:solidFill>
                <a:latin typeface="Gill Sans Std Light" panose="020B0302020104020203" pitchFamily="34" charset="0"/>
                <a:cs typeface="Gill Sans Light"/>
                <a:sym typeface="Wingdings" panose="05000000000000000000" pitchFamily="2" charset="2"/>
              </a:rPr>
              <a:t> </a:t>
            </a:r>
            <a:r>
              <a:rPr lang="en-GB" sz="1000" dirty="0">
                <a:solidFill>
                  <a:srgbClr val="414141"/>
                </a:solidFill>
                <a:latin typeface="Gill Sans Std Light" panose="020B0302020104020203" pitchFamily="34" charset="0"/>
                <a:cs typeface="Gill Sans Light"/>
              </a:rPr>
              <a:t>There is a big range in ambition amongst signatories. Targets range from 21% to 50%* with 15 firms aiming for at least 50% female senior management over the next five years. On an annual basis, a third of signatories need to increase women in senior management by up to 5%, and another third by between 5% and 10%. </a:t>
            </a:r>
          </a:p>
          <a:p>
            <a:endParaRPr lang="en-GB" sz="1000" dirty="0">
              <a:solidFill>
                <a:srgbClr val="414141"/>
              </a:solidFill>
              <a:latin typeface="Gill Sans Std Light" panose="020B0302020104020203" pitchFamily="34" charset="0"/>
              <a:cs typeface="Gill Sans Light"/>
            </a:endParaRPr>
          </a:p>
          <a:p>
            <a:r>
              <a:rPr lang="en-GB" sz="800" dirty="0">
                <a:solidFill>
                  <a:srgbClr val="414141"/>
                </a:solidFill>
                <a:latin typeface="Gill Sans Std Light" panose="020B0302020104020203" pitchFamily="34" charset="0"/>
                <a:cs typeface="Gill Sans Light"/>
                <a:sym typeface="Wingdings" panose="05000000000000000000" pitchFamily="2" charset="2"/>
              </a:rPr>
              <a:t> </a:t>
            </a:r>
            <a:r>
              <a:rPr lang="en-GB" sz="1000" dirty="0">
                <a:solidFill>
                  <a:srgbClr val="414141"/>
                </a:solidFill>
                <a:latin typeface="Gill Sans Std Light" panose="020B0302020104020203" pitchFamily="34" charset="0"/>
                <a:cs typeface="Gill Sans Light"/>
              </a:rPr>
              <a:t>The data shows clear differences by sector, ranging from a starting point of 23% female management at global banks and asset managers, up to 36% for professional services firms. Banks have set the most ambitious targets relative to today’s levels, aiming for an increase in senior women of more than 40% over the next five years.</a:t>
            </a:r>
          </a:p>
          <a:p>
            <a:endParaRPr lang="en-GB" sz="1000" dirty="0">
              <a:solidFill>
                <a:srgbClr val="414141"/>
              </a:solidFill>
              <a:highlight>
                <a:srgbClr val="FFFF00"/>
              </a:highlight>
              <a:latin typeface="Gill Sans Std Light" panose="020B0302020104020203" pitchFamily="34" charset="0"/>
              <a:cs typeface="Gill Sans Light"/>
            </a:endParaRPr>
          </a:p>
          <a:p>
            <a:endParaRPr lang="en-GB" sz="1000" dirty="0">
              <a:solidFill>
                <a:srgbClr val="414141"/>
              </a:solidFill>
              <a:highlight>
                <a:srgbClr val="FFFF00"/>
              </a:highlight>
              <a:latin typeface="Gill Sans Std Light" panose="020B0302020104020203" pitchFamily="34" charset="0"/>
              <a:cs typeface="Gill Sans Light"/>
            </a:endParaRPr>
          </a:p>
          <a:p>
            <a:r>
              <a:rPr lang="en-GB" sz="700" dirty="0">
                <a:solidFill>
                  <a:srgbClr val="414141"/>
                </a:solidFill>
                <a:latin typeface="Gill Sans Std Light" panose="020B0302020104020203" pitchFamily="34" charset="0"/>
                <a:cs typeface="Gill Sans Light"/>
              </a:rPr>
              <a:t>*excluding firms that have met their targets</a:t>
            </a:r>
          </a:p>
        </p:txBody>
      </p:sp>
      <p:sp>
        <p:nvSpPr>
          <p:cNvPr id="22" name="TextBox 21"/>
          <p:cNvSpPr txBox="1"/>
          <p:nvPr/>
        </p:nvSpPr>
        <p:spPr>
          <a:xfrm>
            <a:off x="83343" y="4809856"/>
            <a:ext cx="6691313" cy="276999"/>
          </a:xfrm>
          <a:prstGeom prst="rect">
            <a:avLst/>
          </a:prstGeom>
          <a:noFill/>
        </p:spPr>
        <p:txBody>
          <a:bodyPr wrap="square" numCol="1" rtlCol="0">
            <a:spAutoFit/>
          </a:bodyPr>
          <a:lstStyle/>
          <a:p>
            <a:r>
              <a:rPr lang="en-GB" sz="1200" dirty="0">
                <a:solidFill>
                  <a:srgbClr val="0084BA"/>
                </a:solidFill>
                <a:latin typeface="Gill Sans Std" panose="020B0502020104020203" pitchFamily="34" charset="0"/>
                <a:cs typeface="Gill Sans"/>
              </a:rPr>
              <a:t>Highlights of this report</a:t>
            </a:r>
            <a:endParaRPr lang="en-GB" sz="1050" dirty="0">
              <a:solidFill>
                <a:srgbClr val="0084BA"/>
              </a:solidFill>
              <a:latin typeface="Gill Sans Std" panose="020B0502020104020203" pitchFamily="34" charset="0"/>
              <a:cs typeface="Gill Sans"/>
            </a:endParaRPr>
          </a:p>
        </p:txBody>
      </p:sp>
      <p:sp>
        <p:nvSpPr>
          <p:cNvPr id="23" name="TextBox 22"/>
          <p:cNvSpPr txBox="1"/>
          <p:nvPr/>
        </p:nvSpPr>
        <p:spPr>
          <a:xfrm>
            <a:off x="3438038" y="5083089"/>
            <a:ext cx="3343275" cy="4093428"/>
          </a:xfrm>
          <a:prstGeom prst="rect">
            <a:avLst/>
          </a:prstGeom>
          <a:noFill/>
        </p:spPr>
        <p:txBody>
          <a:bodyPr wrap="square" numCol="1" rtlCol="0">
            <a:spAutoFit/>
          </a:bodyPr>
          <a:lstStyle/>
          <a:p>
            <a:r>
              <a:rPr lang="en-GB" sz="800" dirty="0">
                <a:solidFill>
                  <a:srgbClr val="414141"/>
                </a:solidFill>
                <a:latin typeface="Gill Sans Std Light" panose="020B0302020104020203" pitchFamily="34" charset="0"/>
                <a:cs typeface="Gill Sans Light"/>
                <a:sym typeface="Wingdings" panose="05000000000000000000" pitchFamily="2" charset="2"/>
              </a:rPr>
              <a:t> </a:t>
            </a:r>
            <a:r>
              <a:rPr lang="en-GB" sz="1000" dirty="0">
                <a:solidFill>
                  <a:srgbClr val="414141"/>
                </a:solidFill>
                <a:latin typeface="Gill Sans Std Light" panose="020B0302020104020203" pitchFamily="34" charset="0"/>
                <a:cs typeface="Gill Sans Light"/>
              </a:rPr>
              <a:t>Company size also has an impact. Medium-sized companies face the steepest climb – firms with 500 to1000 employees  aim to increase the level of women in senior management by nearly 50% on average. </a:t>
            </a:r>
          </a:p>
          <a:p>
            <a:endParaRPr lang="en-GB" sz="1000" dirty="0">
              <a:solidFill>
                <a:srgbClr val="414141"/>
              </a:solidFill>
              <a:latin typeface="Gill Sans Std Light" panose="020B0302020104020203" pitchFamily="34" charset="0"/>
              <a:cs typeface="Gill Sans Light"/>
            </a:endParaRPr>
          </a:p>
          <a:p>
            <a:pPr lvl="0"/>
            <a:r>
              <a:rPr lang="en-GB" sz="800" dirty="0">
                <a:solidFill>
                  <a:srgbClr val="414141"/>
                </a:solidFill>
                <a:latin typeface="Gill Sans Std Light" panose="020B0302020104020203" pitchFamily="34" charset="0"/>
                <a:cs typeface="Gill Sans Light"/>
                <a:sym typeface="Wingdings" panose="05000000000000000000" pitchFamily="2" charset="2"/>
              </a:rPr>
              <a:t> </a:t>
            </a:r>
            <a:r>
              <a:rPr lang="en-GB" sz="1000" dirty="0">
                <a:solidFill>
                  <a:srgbClr val="464547"/>
                </a:solidFill>
                <a:latin typeface="Gill Sans Std Light" panose="020B0302020104020203" pitchFamily="34" charset="0"/>
                <a:cs typeface="Gill Sans"/>
              </a:rPr>
              <a:t>Two-thirds of signatories have named men as their executive accountable for diversity and inclusion </a:t>
            </a:r>
            <a:r>
              <a:rPr lang="en-GB" sz="1000" dirty="0" smtClean="0">
                <a:solidFill>
                  <a:srgbClr val="464547"/>
                </a:solidFill>
                <a:latin typeface="Gill Sans Std Light" panose="020B0302020104020203" pitchFamily="34" charset="0"/>
                <a:cs typeface="Gill Sans"/>
              </a:rPr>
              <a:t>actions, </a:t>
            </a:r>
            <a:r>
              <a:rPr lang="en-GB" sz="1000" dirty="0">
                <a:solidFill>
                  <a:srgbClr val="464547"/>
                </a:solidFill>
                <a:latin typeface="Gill Sans Std Light" panose="020B0302020104020203" pitchFamily="34" charset="0"/>
                <a:cs typeface="Gill Sans"/>
              </a:rPr>
              <a:t>and nearly half have named their CEO. </a:t>
            </a:r>
          </a:p>
          <a:p>
            <a:pPr lvl="0"/>
            <a:endParaRPr lang="en-GB" sz="1000" dirty="0">
              <a:solidFill>
                <a:srgbClr val="464547"/>
              </a:solidFill>
              <a:latin typeface="Gill Sans Std Light" panose="020B0302020104020203" pitchFamily="34" charset="0"/>
              <a:cs typeface="Gill Sans Light"/>
            </a:endParaRPr>
          </a:p>
          <a:p>
            <a:r>
              <a:rPr lang="en-GB" sz="800" dirty="0">
                <a:solidFill>
                  <a:srgbClr val="414141"/>
                </a:solidFill>
                <a:latin typeface="Gill Sans Std Light" panose="020B0302020104020203" pitchFamily="34" charset="0"/>
                <a:cs typeface="Gill Sans Light"/>
                <a:sym typeface="Wingdings" panose="05000000000000000000" pitchFamily="2" charset="2"/>
              </a:rPr>
              <a:t> </a:t>
            </a:r>
            <a:r>
              <a:rPr lang="en-GB" sz="1000" dirty="0">
                <a:solidFill>
                  <a:srgbClr val="414141"/>
                </a:solidFill>
                <a:latin typeface="Gill Sans Std Light" panose="020B0302020104020203" pitchFamily="34" charset="0"/>
                <a:cs typeface="Gill Sans Light"/>
                <a:sym typeface="Wingdings" panose="05000000000000000000" pitchFamily="2" charset="2"/>
              </a:rPr>
              <a:t>Nearly thre</a:t>
            </a:r>
            <a:r>
              <a:rPr lang="en-GB" sz="1000" dirty="0">
                <a:solidFill>
                  <a:srgbClr val="414141"/>
                </a:solidFill>
                <a:latin typeface="Gill Sans Std Light" panose="020B0302020104020203" pitchFamily="34" charset="0"/>
                <a:cs typeface="Gill Sans Light"/>
              </a:rPr>
              <a:t>e-quarters of the first wave of signatories indicated a timeframe for their proposed target for women in senior management, with 60% aiming to reach their targets over the next three years.</a:t>
            </a:r>
          </a:p>
          <a:p>
            <a:endParaRPr lang="en-GB" sz="1000" dirty="0">
              <a:solidFill>
                <a:srgbClr val="414141"/>
              </a:solidFill>
              <a:latin typeface="Gill Sans Std Light" panose="020B0302020104020203" pitchFamily="34" charset="0"/>
              <a:cs typeface="Gill Sans Light"/>
            </a:endParaRPr>
          </a:p>
          <a:p>
            <a:r>
              <a:rPr lang="en-GB" sz="800" dirty="0">
                <a:solidFill>
                  <a:srgbClr val="414141"/>
                </a:solidFill>
                <a:latin typeface="Gill Sans Std Light" panose="020B0302020104020203" pitchFamily="34" charset="0"/>
                <a:cs typeface="Gill Sans Light"/>
                <a:sym typeface="Wingdings" panose="05000000000000000000" pitchFamily="2" charset="2"/>
              </a:rPr>
              <a:t> </a:t>
            </a:r>
            <a:r>
              <a:rPr lang="en-GB" sz="1000" dirty="0">
                <a:solidFill>
                  <a:srgbClr val="464547"/>
                </a:solidFill>
                <a:latin typeface="Gill Sans Std Light" panose="020B0302020104020203" pitchFamily="34" charset="0"/>
                <a:cs typeface="Gill Sans"/>
              </a:rPr>
              <a:t>Incorporating gender diversity targets into bonus awards or as part of a balanced scorecard approach are the most common ways of linking targets to manager’s pay, with more than 60% tying targets to bonuses and nearly half using a balanced scorecard. </a:t>
            </a:r>
          </a:p>
          <a:p>
            <a:endParaRPr lang="en-GB" sz="1000" dirty="0">
              <a:solidFill>
                <a:srgbClr val="414141"/>
              </a:solidFill>
              <a:latin typeface="Gill Sans Std Light" panose="020B0302020104020203" pitchFamily="34" charset="0"/>
              <a:cs typeface="Gill Sans Light"/>
            </a:endParaRPr>
          </a:p>
          <a:p>
            <a:r>
              <a:rPr lang="en-GB" sz="800" dirty="0">
                <a:solidFill>
                  <a:srgbClr val="414141"/>
                </a:solidFill>
                <a:latin typeface="Gill Sans Std Light" panose="020B0302020104020203" pitchFamily="34" charset="0"/>
                <a:cs typeface="Gill Sans Light"/>
                <a:sym typeface="Wingdings" panose="05000000000000000000" pitchFamily="2" charset="2"/>
              </a:rPr>
              <a:t> </a:t>
            </a:r>
            <a:r>
              <a:rPr lang="en-GB" sz="1000" dirty="0">
                <a:solidFill>
                  <a:srgbClr val="464547"/>
                </a:solidFill>
                <a:latin typeface="Gill Sans Std Light" panose="020B0302020104020203" pitchFamily="34" charset="0"/>
                <a:cs typeface="Gill Sans"/>
              </a:rPr>
              <a:t>A fifth of signatories (15 firms) have already met or exceeded their targets. For them, being a Charter signatory is a means of publicly showing their commitment to gender diversity and sharing best practice. </a:t>
            </a:r>
            <a:endParaRPr lang="en-GB" sz="1000" dirty="0">
              <a:solidFill>
                <a:srgbClr val="414141"/>
              </a:solidFill>
              <a:latin typeface="Gill Sans Std Light" panose="020B0302020104020203" pitchFamily="34" charset="0"/>
              <a:cs typeface="Gill Sans Light"/>
            </a:endParaRPr>
          </a:p>
          <a:p>
            <a:endParaRPr lang="en-GB" sz="1000" dirty="0">
              <a:solidFill>
                <a:srgbClr val="414141"/>
              </a:solidFill>
              <a:latin typeface="Gill Sans Std Light" panose="020B0302020104020203" pitchFamily="34" charset="0"/>
              <a:cs typeface="Gill Sans Light"/>
            </a:endParaRPr>
          </a:p>
        </p:txBody>
      </p:sp>
      <p:sp>
        <p:nvSpPr>
          <p:cNvPr id="26" name="TextBox 106">
            <a:extLst>
              <a:ext uri="{FF2B5EF4-FFF2-40B4-BE49-F238E27FC236}">
                <a16:creationId xmlns="" xmlns:a16="http://schemas.microsoft.com/office/drawing/2014/main" id="{00000000-0008-0000-0500-00006B000000}"/>
              </a:ext>
            </a:extLst>
          </p:cNvPr>
          <p:cNvSpPr txBox="1"/>
          <p:nvPr/>
        </p:nvSpPr>
        <p:spPr>
          <a:xfrm>
            <a:off x="2069294" y="1555491"/>
            <a:ext cx="936396" cy="352542"/>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no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GB" sz="800" b="1" dirty="0">
                <a:solidFill>
                  <a:schemeClr val="tx1">
                    <a:lumMod val="75000"/>
                    <a:lumOff val="25000"/>
                  </a:schemeClr>
                </a:solidFill>
              </a:rPr>
              <a:t>Average today*</a:t>
            </a:r>
          </a:p>
          <a:p>
            <a:pPr algn="ctr"/>
            <a:r>
              <a:rPr lang="en-GB" sz="800" b="1" dirty="0">
                <a:solidFill>
                  <a:schemeClr val="tx1">
                    <a:lumMod val="75000"/>
                    <a:lumOff val="25000"/>
                  </a:schemeClr>
                </a:solidFill>
              </a:rPr>
              <a:t>27%</a:t>
            </a:r>
          </a:p>
        </p:txBody>
      </p:sp>
      <p:sp>
        <p:nvSpPr>
          <p:cNvPr id="27" name="TextBox 107">
            <a:extLst>
              <a:ext uri="{FF2B5EF4-FFF2-40B4-BE49-F238E27FC236}">
                <a16:creationId xmlns="" xmlns:a16="http://schemas.microsoft.com/office/drawing/2014/main" id="{00000000-0008-0000-0500-00006C000000}"/>
              </a:ext>
            </a:extLst>
          </p:cNvPr>
          <p:cNvSpPr txBox="1"/>
          <p:nvPr/>
        </p:nvSpPr>
        <p:spPr>
          <a:xfrm>
            <a:off x="3465513" y="1552139"/>
            <a:ext cx="875945" cy="352542"/>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no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GB" sz="800" b="1" dirty="0">
                <a:solidFill>
                  <a:srgbClr val="0084BA"/>
                </a:solidFill>
              </a:rPr>
              <a:t>Average target*</a:t>
            </a:r>
          </a:p>
          <a:p>
            <a:pPr algn="ctr"/>
            <a:r>
              <a:rPr lang="en-GB" sz="800" b="1" dirty="0">
                <a:solidFill>
                  <a:srgbClr val="0084BA"/>
                </a:solidFill>
              </a:rPr>
              <a:t>35%</a:t>
            </a:r>
          </a:p>
        </p:txBody>
      </p:sp>
      <p:sp>
        <p:nvSpPr>
          <p:cNvPr id="28" name="TextBox 108">
            <a:extLst>
              <a:ext uri="{FF2B5EF4-FFF2-40B4-BE49-F238E27FC236}">
                <a16:creationId xmlns="" xmlns:a16="http://schemas.microsoft.com/office/drawing/2014/main" id="{00000000-0008-0000-0500-00006D000000}"/>
              </a:ext>
            </a:extLst>
          </p:cNvPr>
          <p:cNvSpPr txBox="1"/>
          <p:nvPr/>
        </p:nvSpPr>
        <p:spPr>
          <a:xfrm>
            <a:off x="2634969" y="1878553"/>
            <a:ext cx="1258132" cy="128791"/>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lIns="0" tIns="0" rIns="0" bIns="0" rtlCol="0" anchor="t">
            <a:no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GB" sz="800" b="1" dirty="0">
                <a:solidFill>
                  <a:srgbClr val="FF0000"/>
                </a:solidFill>
              </a:rPr>
              <a:t>Targeted increase by 2021</a:t>
            </a:r>
          </a:p>
          <a:p>
            <a:pPr algn="ctr"/>
            <a:r>
              <a:rPr lang="en-GB" sz="800" b="1" baseline="0" dirty="0">
                <a:solidFill>
                  <a:srgbClr val="FF0000"/>
                </a:solidFill>
              </a:rPr>
              <a:t>29%</a:t>
            </a:r>
            <a:endParaRPr lang="en-GB" sz="800" b="1" dirty="0">
              <a:solidFill>
                <a:srgbClr val="FF0000"/>
              </a:solidFill>
            </a:endParaRPr>
          </a:p>
        </p:txBody>
      </p:sp>
      <p:cxnSp>
        <p:nvCxnSpPr>
          <p:cNvPr id="29" name="Straight Arrow Connector 28">
            <a:extLst>
              <a:ext uri="{FF2B5EF4-FFF2-40B4-BE49-F238E27FC236}">
                <a16:creationId xmlns="" xmlns:a16="http://schemas.microsoft.com/office/drawing/2014/main" id="{00000000-0008-0000-0500-00006E000000}"/>
              </a:ext>
            </a:extLst>
          </p:cNvPr>
          <p:cNvCxnSpPr/>
          <p:nvPr/>
        </p:nvCxnSpPr>
        <p:spPr>
          <a:xfrm>
            <a:off x="2539323" y="2122306"/>
            <a:ext cx="1373381" cy="0"/>
          </a:xfrm>
          <a:prstGeom prst="straightConnector1">
            <a:avLst/>
          </a:prstGeom>
          <a:ln>
            <a:solidFill>
              <a:srgbClr val="FF0000"/>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 xmlns:a16="http://schemas.microsoft.com/office/drawing/2014/main" id="{00000000-0008-0000-0500-00006F000000}"/>
              </a:ext>
            </a:extLst>
          </p:cNvPr>
          <p:cNvCxnSpPr/>
          <p:nvPr/>
        </p:nvCxnSpPr>
        <p:spPr>
          <a:xfrm rot="10800000" flipV="1">
            <a:off x="2533320" y="1854054"/>
            <a:ext cx="0" cy="118800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 xmlns:a16="http://schemas.microsoft.com/office/drawing/2014/main" id="{00000000-0008-0000-0500-000070000000}"/>
              </a:ext>
            </a:extLst>
          </p:cNvPr>
          <p:cNvCxnSpPr/>
          <p:nvPr/>
        </p:nvCxnSpPr>
        <p:spPr>
          <a:xfrm rot="10800000" flipV="1">
            <a:off x="3904484" y="1868122"/>
            <a:ext cx="0" cy="1728000"/>
          </a:xfrm>
          <a:prstGeom prst="line">
            <a:avLst/>
          </a:prstGeom>
          <a:ln w="6350">
            <a:solidFill>
              <a:srgbClr val="0084BA"/>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90000" y="4539570"/>
            <a:ext cx="6552000" cy="1555"/>
          </a:xfrm>
          <a:prstGeom prst="line">
            <a:avLst/>
          </a:prstGeom>
          <a:ln w="12700">
            <a:solidFill>
              <a:schemeClr val="bg1">
                <a:lumMod val="75000"/>
              </a:schemeClr>
            </a:solidFill>
            <a:prstDash val="sysDot"/>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908505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2" name="Chart 21">
            <a:extLst>
              <a:ext uri="{FF2B5EF4-FFF2-40B4-BE49-F238E27FC236}">
                <a16:creationId xmlns="" xmlns:a16="http://schemas.microsoft.com/office/drawing/2014/main" id="{00000000-0008-0000-0500-000071000000}"/>
              </a:ext>
            </a:extLst>
          </p:cNvPr>
          <p:cNvGraphicFramePr>
            <a:graphicFrameLocks/>
          </p:cNvGraphicFramePr>
          <p:nvPr>
            <p:extLst>
              <p:ext uri="{D42A27DB-BD31-4B8C-83A1-F6EECF244321}">
                <p14:modId xmlns:p14="http://schemas.microsoft.com/office/powerpoint/2010/main" val="211735982"/>
              </p:ext>
            </p:extLst>
          </p:nvPr>
        </p:nvGraphicFramePr>
        <p:xfrm>
          <a:off x="2389139" y="1328964"/>
          <a:ext cx="4320000" cy="3600000"/>
        </p:xfrm>
        <a:graphic>
          <a:graphicData uri="http://schemas.openxmlformats.org/drawingml/2006/chart">
            <c:chart xmlns:c="http://schemas.openxmlformats.org/drawingml/2006/chart" xmlns:r="http://schemas.openxmlformats.org/officeDocument/2006/relationships" r:id="rId3"/>
          </a:graphicData>
        </a:graphic>
      </p:graphicFrame>
      <p:sp>
        <p:nvSpPr>
          <p:cNvPr id="16" name="TextBox 15"/>
          <p:cNvSpPr txBox="1"/>
          <p:nvPr/>
        </p:nvSpPr>
        <p:spPr>
          <a:xfrm>
            <a:off x="2412000" y="991275"/>
            <a:ext cx="4220575" cy="4462760"/>
          </a:xfrm>
          <a:prstGeom prst="rect">
            <a:avLst/>
          </a:prstGeom>
          <a:noFill/>
        </p:spPr>
        <p:txBody>
          <a:bodyPr wrap="square" rtlCol="0">
            <a:spAutoFit/>
          </a:bodyPr>
          <a:lstStyle/>
          <a:p>
            <a:r>
              <a:rPr lang="en-GB" sz="1200" b="1" dirty="0">
                <a:solidFill>
                  <a:schemeClr val="bg1">
                    <a:lumMod val="50000"/>
                  </a:schemeClr>
                </a:solidFill>
              </a:rPr>
              <a:t>Fig. 2  </a:t>
            </a:r>
            <a:r>
              <a:rPr lang="en-GB" sz="1200" b="1" dirty="0">
                <a:solidFill>
                  <a:srgbClr val="0084BA"/>
                </a:solidFill>
              </a:rPr>
              <a:t>The sector view</a:t>
            </a:r>
          </a:p>
          <a:p>
            <a:endParaRPr lang="en-GB" sz="800" dirty="0"/>
          </a:p>
          <a:p>
            <a:r>
              <a:rPr lang="en-GB" sz="800" dirty="0">
                <a:solidFill>
                  <a:srgbClr val="464547"/>
                </a:solidFill>
              </a:rPr>
              <a:t>Average female representation in senior management today and targeted increase, % by sector (number of firms in each sector) </a:t>
            </a:r>
            <a:endParaRPr lang="en-GB" sz="800" b="1" dirty="0">
              <a:solidFill>
                <a:srgbClr val="464547"/>
              </a:solidFill>
            </a:endParaRPr>
          </a:p>
          <a:p>
            <a:endParaRPr lang="en-GB" sz="800" b="1" dirty="0">
              <a:solidFill>
                <a:srgbClr val="464547"/>
              </a:solidFill>
            </a:endParaRPr>
          </a:p>
          <a:p>
            <a:endParaRPr lang="en-GB" sz="800" b="1" dirty="0">
              <a:solidFill>
                <a:srgbClr val="464547"/>
              </a:solidFill>
            </a:endParaRPr>
          </a:p>
          <a:p>
            <a:endParaRPr lang="en-GB" sz="800" b="1" dirty="0">
              <a:solidFill>
                <a:srgbClr val="464547"/>
              </a:solidFill>
            </a:endParaRPr>
          </a:p>
          <a:p>
            <a:endParaRPr lang="en-GB" sz="800" b="1" dirty="0">
              <a:solidFill>
                <a:srgbClr val="464547"/>
              </a:solidFill>
            </a:endParaRPr>
          </a:p>
          <a:p>
            <a:endParaRPr lang="en-GB" sz="800" b="1" dirty="0">
              <a:solidFill>
                <a:srgbClr val="464547"/>
              </a:solidFill>
            </a:endParaRPr>
          </a:p>
          <a:p>
            <a:endParaRPr lang="en-GB" sz="800" b="1" dirty="0">
              <a:solidFill>
                <a:srgbClr val="464547"/>
              </a:solidFill>
            </a:endParaRPr>
          </a:p>
          <a:p>
            <a:endParaRPr lang="en-GB" sz="800" b="1" dirty="0">
              <a:solidFill>
                <a:srgbClr val="464547"/>
              </a:solidFill>
            </a:endParaRPr>
          </a:p>
          <a:p>
            <a:endParaRPr lang="en-GB" sz="800" b="1" dirty="0">
              <a:solidFill>
                <a:srgbClr val="464547"/>
              </a:solidFill>
            </a:endParaRPr>
          </a:p>
          <a:p>
            <a:endParaRPr lang="en-GB" sz="800" b="1" dirty="0">
              <a:solidFill>
                <a:srgbClr val="464547"/>
              </a:solidFill>
            </a:endParaRPr>
          </a:p>
          <a:p>
            <a:endParaRPr lang="en-GB" sz="800" b="1" dirty="0">
              <a:solidFill>
                <a:srgbClr val="464547"/>
              </a:solidFill>
            </a:endParaRPr>
          </a:p>
          <a:p>
            <a:endParaRPr lang="en-GB" sz="800" b="1" dirty="0">
              <a:solidFill>
                <a:srgbClr val="464547"/>
              </a:solidFill>
            </a:endParaRPr>
          </a:p>
          <a:p>
            <a:endParaRPr lang="en-GB" sz="800" b="1" dirty="0">
              <a:solidFill>
                <a:srgbClr val="464547"/>
              </a:solidFill>
            </a:endParaRPr>
          </a:p>
          <a:p>
            <a:endParaRPr lang="en-GB" sz="800" b="1" dirty="0">
              <a:solidFill>
                <a:srgbClr val="464547"/>
              </a:solidFill>
            </a:endParaRPr>
          </a:p>
          <a:p>
            <a:endParaRPr lang="en-GB" sz="800" b="1" dirty="0">
              <a:solidFill>
                <a:srgbClr val="464547"/>
              </a:solidFill>
            </a:endParaRPr>
          </a:p>
          <a:p>
            <a:endParaRPr lang="en-GB" sz="800" b="1" dirty="0">
              <a:solidFill>
                <a:srgbClr val="464547"/>
              </a:solidFill>
            </a:endParaRPr>
          </a:p>
          <a:p>
            <a:endParaRPr lang="en-GB" sz="800" b="1" dirty="0">
              <a:solidFill>
                <a:srgbClr val="464547"/>
              </a:solidFill>
            </a:endParaRPr>
          </a:p>
          <a:p>
            <a:endParaRPr lang="en-GB" sz="800" b="1" dirty="0">
              <a:solidFill>
                <a:srgbClr val="464547"/>
              </a:solidFill>
            </a:endParaRPr>
          </a:p>
          <a:p>
            <a:endParaRPr lang="en-GB" sz="800" b="1" dirty="0">
              <a:solidFill>
                <a:srgbClr val="464547"/>
              </a:solidFill>
            </a:endParaRPr>
          </a:p>
          <a:p>
            <a:endParaRPr lang="en-GB" sz="800" b="1" dirty="0">
              <a:solidFill>
                <a:srgbClr val="464547"/>
              </a:solidFill>
            </a:endParaRPr>
          </a:p>
          <a:p>
            <a:endParaRPr lang="en-GB" sz="800" b="1" dirty="0">
              <a:solidFill>
                <a:srgbClr val="464547"/>
              </a:solidFill>
            </a:endParaRPr>
          </a:p>
          <a:p>
            <a:endParaRPr lang="en-GB" sz="800" b="1" dirty="0">
              <a:solidFill>
                <a:srgbClr val="464547"/>
              </a:solidFill>
            </a:endParaRPr>
          </a:p>
          <a:p>
            <a:endParaRPr lang="en-GB" sz="800" b="1" dirty="0">
              <a:solidFill>
                <a:srgbClr val="464547"/>
              </a:solidFill>
            </a:endParaRPr>
          </a:p>
          <a:p>
            <a:endParaRPr lang="en-GB" sz="800" b="1" dirty="0">
              <a:solidFill>
                <a:srgbClr val="464547"/>
              </a:solidFill>
            </a:endParaRPr>
          </a:p>
          <a:p>
            <a:endParaRPr lang="en-GB" sz="800" b="1" dirty="0">
              <a:solidFill>
                <a:srgbClr val="464547"/>
              </a:solidFill>
            </a:endParaRPr>
          </a:p>
          <a:p>
            <a:endParaRPr lang="en-GB" sz="800" b="1" dirty="0">
              <a:solidFill>
                <a:srgbClr val="464547"/>
              </a:solidFill>
            </a:endParaRPr>
          </a:p>
          <a:p>
            <a:endParaRPr lang="en-GB" sz="1200" b="1" dirty="0">
              <a:solidFill>
                <a:srgbClr val="464547"/>
              </a:solidFill>
            </a:endParaRPr>
          </a:p>
          <a:p>
            <a:r>
              <a:rPr lang="en-GB" sz="700" dirty="0">
                <a:solidFill>
                  <a:srgbClr val="464547"/>
                </a:solidFill>
              </a:rPr>
              <a:t>*Averages exclude firms which already meet or exceed their target</a:t>
            </a:r>
          </a:p>
          <a:p>
            <a:r>
              <a:rPr lang="en-GB" sz="700" dirty="0">
                <a:solidFill>
                  <a:srgbClr val="464547"/>
                </a:solidFill>
              </a:rPr>
              <a:t>†Other includes sectors with less than five firms: trade bodies (3), government and regulators (2), fintech (2), market infrastructure (1), venture capital (1)</a:t>
            </a:r>
          </a:p>
          <a:p>
            <a:r>
              <a:rPr lang="el-GR" sz="700" dirty="0">
                <a:solidFill>
                  <a:srgbClr val="464547"/>
                </a:solidFill>
              </a:rPr>
              <a:t>ᵠ</a:t>
            </a:r>
            <a:r>
              <a:rPr lang="en-GB" sz="700" dirty="0">
                <a:solidFill>
                  <a:srgbClr val="464547"/>
                </a:solidFill>
              </a:rPr>
              <a:t>Source: Hampton-Alexander Review 2016 </a:t>
            </a:r>
          </a:p>
        </p:txBody>
      </p:sp>
      <p:cxnSp>
        <p:nvCxnSpPr>
          <p:cNvPr id="6" name="Straight Connector 5"/>
          <p:cNvCxnSpPr/>
          <p:nvPr/>
        </p:nvCxnSpPr>
        <p:spPr>
          <a:xfrm>
            <a:off x="7635240" y="8209231"/>
            <a:ext cx="320040" cy="2542222"/>
          </a:xfrm>
          <a:prstGeom prst="line">
            <a:avLst/>
          </a:prstGeom>
        </p:spPr>
        <p:style>
          <a:lnRef idx="1">
            <a:schemeClr val="accent2"/>
          </a:lnRef>
          <a:fillRef idx="0">
            <a:schemeClr val="accent2"/>
          </a:fillRef>
          <a:effectRef idx="0">
            <a:schemeClr val="accent2"/>
          </a:effectRef>
          <a:fontRef idx="minor">
            <a:schemeClr val="tx1"/>
          </a:fontRef>
        </p:style>
      </p:cxnSp>
      <p:graphicFrame>
        <p:nvGraphicFramePr>
          <p:cNvPr id="21" name="Chart 20">
            <a:extLst>
              <a:ext uri="{FF2B5EF4-FFF2-40B4-BE49-F238E27FC236}">
                <a16:creationId xmlns="" xmlns:a16="http://schemas.microsoft.com/office/drawing/2014/main" id="{00000000-0008-0000-0500-000072000000}"/>
              </a:ext>
            </a:extLst>
          </p:cNvPr>
          <p:cNvGraphicFramePr>
            <a:graphicFrameLocks/>
          </p:cNvGraphicFramePr>
          <p:nvPr>
            <p:extLst>
              <p:ext uri="{D42A27DB-BD31-4B8C-83A1-F6EECF244321}">
                <p14:modId xmlns:p14="http://schemas.microsoft.com/office/powerpoint/2010/main" val="3470686442"/>
              </p:ext>
            </p:extLst>
          </p:nvPr>
        </p:nvGraphicFramePr>
        <p:xfrm>
          <a:off x="2383256" y="5758592"/>
          <a:ext cx="4320000" cy="3600000"/>
        </p:xfrm>
        <a:graphic>
          <a:graphicData uri="http://schemas.openxmlformats.org/drawingml/2006/chart">
            <c:chart xmlns:c="http://schemas.openxmlformats.org/drawingml/2006/chart" xmlns:r="http://schemas.openxmlformats.org/officeDocument/2006/relationships" r:id="rId4"/>
          </a:graphicData>
        </a:graphic>
      </p:graphicFrame>
      <p:sp>
        <p:nvSpPr>
          <p:cNvPr id="23" name="TextBox 22"/>
          <p:cNvSpPr txBox="1"/>
          <p:nvPr/>
        </p:nvSpPr>
        <p:spPr>
          <a:xfrm>
            <a:off x="2419256" y="5448973"/>
            <a:ext cx="4220575" cy="646331"/>
          </a:xfrm>
          <a:prstGeom prst="rect">
            <a:avLst/>
          </a:prstGeom>
          <a:noFill/>
        </p:spPr>
        <p:txBody>
          <a:bodyPr wrap="square" rtlCol="0">
            <a:spAutoFit/>
          </a:bodyPr>
          <a:lstStyle/>
          <a:p>
            <a:r>
              <a:rPr lang="en-GB" sz="1200" b="1" dirty="0">
                <a:solidFill>
                  <a:schemeClr val="bg1">
                    <a:lumMod val="50000"/>
                  </a:schemeClr>
                </a:solidFill>
              </a:rPr>
              <a:t>Fig. 3  </a:t>
            </a:r>
            <a:r>
              <a:rPr lang="en-GB" sz="1200" b="1" dirty="0">
                <a:solidFill>
                  <a:srgbClr val="0084BA"/>
                </a:solidFill>
              </a:rPr>
              <a:t>Does size matter?</a:t>
            </a:r>
          </a:p>
          <a:p>
            <a:endParaRPr lang="en-GB" sz="800" dirty="0"/>
          </a:p>
          <a:p>
            <a:r>
              <a:rPr lang="en-GB" sz="800" dirty="0">
                <a:solidFill>
                  <a:srgbClr val="464547"/>
                </a:solidFill>
              </a:rPr>
              <a:t>Average female representation in senior management today and targeted increase, %, by total number of employees, (number of firms in each category)</a:t>
            </a:r>
            <a:endParaRPr lang="en-GB" sz="1200" b="1" dirty="0"/>
          </a:p>
        </p:txBody>
      </p:sp>
      <p:sp>
        <p:nvSpPr>
          <p:cNvPr id="2" name="Title 1"/>
          <p:cNvSpPr>
            <a:spLocks noGrp="1"/>
          </p:cNvSpPr>
          <p:nvPr>
            <p:ph type="title"/>
          </p:nvPr>
        </p:nvSpPr>
        <p:spPr>
          <a:xfrm>
            <a:off x="82800" y="1009650"/>
            <a:ext cx="2286000" cy="8191500"/>
          </a:xfrm>
          <a:noFill/>
        </p:spPr>
        <p:txBody>
          <a:bodyPr anchor="t">
            <a:noAutofit/>
          </a:bodyPr>
          <a:lstStyle/>
          <a:p>
            <a:pPr lvl="0"/>
            <a:r>
              <a:rPr lang="en-GB" sz="1200" dirty="0">
                <a:latin typeface="Gill Sans Std" panose="020B0502020104020203" pitchFamily="34" charset="0"/>
                <a:ea typeface="+mn-ea"/>
                <a:cs typeface="Gill Sans"/>
              </a:rPr>
              <a:t>Targets in context </a:t>
            </a:r>
            <a:r>
              <a:rPr lang="en-GB" sz="1000" dirty="0">
                <a:solidFill>
                  <a:srgbClr val="414141"/>
                </a:solidFill>
                <a:latin typeface="Gill Sans Std Light" panose="020B0302020104020203" pitchFamily="34" charset="0"/>
                <a:cs typeface="Gill Sans Light"/>
              </a:rPr>
              <a:t/>
            </a:r>
            <a:br>
              <a:rPr lang="en-GB" sz="1000" dirty="0">
                <a:solidFill>
                  <a:srgbClr val="414141"/>
                </a:solidFill>
                <a:latin typeface="Gill Sans Std Light" panose="020B0302020104020203" pitchFamily="34" charset="0"/>
                <a:cs typeface="Gill Sans Light"/>
              </a:rPr>
            </a:br>
            <a:r>
              <a:rPr lang="en-GB" sz="1000" dirty="0">
                <a:solidFill>
                  <a:srgbClr val="414141"/>
                </a:solidFill>
                <a:latin typeface="Gill Sans Std Light" panose="020B0302020104020203" pitchFamily="34" charset="0"/>
                <a:cs typeface="Gill Sans Light"/>
              </a:rPr>
              <a:t/>
            </a:r>
            <a:br>
              <a:rPr lang="en-GB" sz="1000" dirty="0">
                <a:solidFill>
                  <a:srgbClr val="414141"/>
                </a:solidFill>
                <a:latin typeface="Gill Sans Std Light" panose="020B0302020104020203" pitchFamily="34" charset="0"/>
                <a:cs typeface="Gill Sans Light"/>
              </a:rPr>
            </a:br>
            <a:r>
              <a:rPr lang="en-GB" sz="1000" dirty="0">
                <a:solidFill>
                  <a:srgbClr val="414141"/>
                </a:solidFill>
                <a:latin typeface="Gill Sans Std Light" panose="020B0302020104020203" pitchFamily="34" charset="0"/>
                <a:cs typeface="Gill Sans Light"/>
              </a:rPr>
              <a:t>The overall average level of female representation in senior management today of 27% and average target of 35% disguise a wide range across the financial services industry. The starting point for signatories ranges from 10% up to 100%, if we exclude those who have already met their targets the range is 10% up to 47%. Half of signatories currently have between 20% and 40% of senior roles held by women, and 10 have parity or more women than men. Targets range from 21% to 100%, if we exclude those who have already met their targets the range is 21% to 50%. There are 15 firms aiming for at least 50% female senior management (Fig 1). </a:t>
            </a:r>
            <a:br>
              <a:rPr lang="en-GB" sz="1000" dirty="0">
                <a:solidFill>
                  <a:srgbClr val="414141"/>
                </a:solidFill>
                <a:latin typeface="Gill Sans Std Light" panose="020B0302020104020203" pitchFamily="34" charset="0"/>
                <a:cs typeface="Gill Sans Light"/>
              </a:rPr>
            </a:br>
            <a:r>
              <a:rPr lang="en-GB" sz="1000" dirty="0">
                <a:solidFill>
                  <a:srgbClr val="414141"/>
                </a:solidFill>
                <a:latin typeface="Gill Sans Std Light" panose="020B0302020104020203" pitchFamily="34" charset="0"/>
                <a:cs typeface="Gill Sans Light"/>
              </a:rPr>
              <a:t/>
            </a:r>
            <a:br>
              <a:rPr lang="en-GB" sz="1000" dirty="0">
                <a:solidFill>
                  <a:srgbClr val="414141"/>
                </a:solidFill>
                <a:latin typeface="Gill Sans Std Light" panose="020B0302020104020203" pitchFamily="34" charset="0"/>
                <a:cs typeface="Gill Sans Light"/>
              </a:rPr>
            </a:br>
            <a:r>
              <a:rPr lang="en-GB" sz="1000" dirty="0">
                <a:solidFill>
                  <a:srgbClr val="414141"/>
                </a:solidFill>
                <a:latin typeface="Gill Sans Std Light" panose="020B0302020104020203" pitchFamily="34" charset="0"/>
                <a:cs typeface="Gill Sans Light"/>
              </a:rPr>
              <a:t>The Charter is aimed at all UK-regulated financial services firms, but that does not mean that they are all the same. Our analysis shows that there is a range of gender diversity and targets across different sectors (Fig 2). It is interesting to note that the asset managers and global banks, which have significant institutional businesses compared to the retail end of the spectrum, have the lowest starting points at 23% female representation in senior management as well as the lowest targets at 29% and 30%. Banks have set the most ambitious targets relative to their starting point, aiming for an increase in senior women of more than 40% over the next five years.</a:t>
            </a:r>
            <a:br>
              <a:rPr lang="en-GB" sz="1000" dirty="0">
                <a:solidFill>
                  <a:srgbClr val="414141"/>
                </a:solidFill>
                <a:latin typeface="Gill Sans Std Light" panose="020B0302020104020203" pitchFamily="34" charset="0"/>
                <a:cs typeface="Gill Sans Light"/>
              </a:rPr>
            </a:br>
            <a:r>
              <a:rPr lang="en-GB" sz="1000" dirty="0">
                <a:solidFill>
                  <a:srgbClr val="414141"/>
                </a:solidFill>
                <a:latin typeface="Gill Sans Std Light" panose="020B0302020104020203" pitchFamily="34" charset="0"/>
                <a:cs typeface="Gill Sans Light"/>
              </a:rPr>
              <a:t/>
            </a:r>
            <a:br>
              <a:rPr lang="en-GB" sz="1000" dirty="0">
                <a:solidFill>
                  <a:srgbClr val="414141"/>
                </a:solidFill>
                <a:latin typeface="Gill Sans Std Light" panose="020B0302020104020203" pitchFamily="34" charset="0"/>
                <a:cs typeface="Gill Sans Light"/>
              </a:rPr>
            </a:br>
            <a:r>
              <a:rPr lang="en-GB" sz="1000" dirty="0">
                <a:solidFill>
                  <a:srgbClr val="414141"/>
                </a:solidFill>
                <a:latin typeface="Gill Sans Std Light" panose="020B0302020104020203" pitchFamily="34" charset="0"/>
                <a:cs typeface="Gill Sans Light"/>
              </a:rPr>
              <a:t>In addition to company type, company size also has an impact. Our overall averages exclude the 15 signatories which already meet or exceed their targets – six of these are building societies or credit unions, and six have fewer than 10 staff. Medium-sized companies face the steepest climb – firms with 500 to1000 employees  aim to increase the level of women in senior management by nearly 50% (Fig 3). </a:t>
            </a:r>
            <a:br>
              <a:rPr lang="en-GB" sz="1000" dirty="0">
                <a:solidFill>
                  <a:srgbClr val="414141"/>
                </a:solidFill>
                <a:latin typeface="Gill Sans Std Light" panose="020B0302020104020203" pitchFamily="34" charset="0"/>
                <a:cs typeface="Gill Sans Light"/>
              </a:rPr>
            </a:br>
            <a:r>
              <a:rPr lang="en-GB" sz="1000" dirty="0">
                <a:solidFill>
                  <a:srgbClr val="414141"/>
                </a:solidFill>
                <a:latin typeface="Gill Sans Std Light" panose="020B0302020104020203" pitchFamily="34" charset="0"/>
                <a:cs typeface="Gill Sans Light"/>
              </a:rPr>
              <a:t/>
            </a:r>
            <a:br>
              <a:rPr lang="en-GB" sz="1000" dirty="0">
                <a:solidFill>
                  <a:srgbClr val="414141"/>
                </a:solidFill>
                <a:latin typeface="Gill Sans Std Light" panose="020B0302020104020203" pitchFamily="34" charset="0"/>
                <a:cs typeface="Gill Sans Light"/>
              </a:rPr>
            </a:br>
            <a:r>
              <a:rPr lang="en-GB" sz="1000" dirty="0">
                <a:solidFill>
                  <a:srgbClr val="414141"/>
                </a:solidFill>
                <a:latin typeface="Gill Sans Std Light" panose="020B0302020104020203" pitchFamily="34" charset="0"/>
                <a:cs typeface="Gill Sans Light"/>
              </a:rPr>
              <a:t>It is important to remember that the financial services industry is not alone in the challenge of improving gender diversity. Fig 2 shows that the average level of female representation at 27% and target of 35% for signatories is slightly higher than for the FTSE 100, which are at 25% with a target of 33% suggested by the Hampton-Alexander Review. </a:t>
            </a:r>
          </a:p>
        </p:txBody>
      </p:sp>
      <p:sp>
        <p:nvSpPr>
          <p:cNvPr id="4" name="Footer Placeholder 3"/>
          <p:cNvSpPr>
            <a:spLocks noGrp="1"/>
          </p:cNvSpPr>
          <p:nvPr>
            <p:ph type="ftr" sz="quarter" idx="11"/>
          </p:nvPr>
        </p:nvSpPr>
        <p:spPr/>
        <p:txBody>
          <a:bodyPr/>
          <a:lstStyle/>
          <a:p>
            <a:r>
              <a:rPr lang="en-GB" sz="800" dirty="0">
                <a:solidFill>
                  <a:srgbClr val="0084BA"/>
                </a:solidFill>
                <a:latin typeface="Gill Sans Std" panose="020B0502020104020203" pitchFamily="34" charset="0"/>
                <a:cs typeface="Gill Sans"/>
              </a:rPr>
              <a:t>www.newfinancial.eu</a:t>
            </a:r>
            <a:endParaRPr lang="en-GB" sz="800" dirty="0">
              <a:solidFill>
                <a:srgbClr val="0084BA"/>
              </a:solidFill>
              <a:latin typeface="Gill Sans"/>
              <a:cs typeface="Gill Sans"/>
            </a:endParaRPr>
          </a:p>
        </p:txBody>
      </p:sp>
      <p:sp>
        <p:nvSpPr>
          <p:cNvPr id="5" name="Slide Number Placeholder 4"/>
          <p:cNvSpPr>
            <a:spLocks noGrp="1"/>
          </p:cNvSpPr>
          <p:nvPr>
            <p:ph type="sldNum" sz="quarter" idx="12"/>
          </p:nvPr>
        </p:nvSpPr>
        <p:spPr/>
        <p:txBody>
          <a:bodyPr/>
          <a:lstStyle/>
          <a:p>
            <a:fld id="{9D68F150-1A04-45D7-88E7-F1EAF1C327D5}" type="slidenum">
              <a:rPr lang="en-GB" sz="800" smtClean="0">
                <a:solidFill>
                  <a:srgbClr val="464547"/>
                </a:solidFill>
                <a:latin typeface="Gill Sans Std Light" panose="020B0302020104020203" pitchFamily="34" charset="0"/>
              </a:rPr>
              <a:t>4</a:t>
            </a:fld>
            <a:endParaRPr lang="en-GB" sz="800" dirty="0">
              <a:solidFill>
                <a:srgbClr val="464547"/>
              </a:solidFill>
              <a:latin typeface="Gill Sans Std Light" panose="020B0302020104020203" pitchFamily="34" charset="0"/>
            </a:endParaRPr>
          </a:p>
        </p:txBody>
      </p:sp>
      <p:sp>
        <p:nvSpPr>
          <p:cNvPr id="8" name="TextBox 7"/>
          <p:cNvSpPr txBox="1"/>
          <p:nvPr/>
        </p:nvSpPr>
        <p:spPr>
          <a:xfrm>
            <a:off x="80963" y="0"/>
            <a:ext cx="6696075" cy="369332"/>
          </a:xfrm>
          <a:prstGeom prst="rect">
            <a:avLst/>
          </a:prstGeom>
          <a:solidFill>
            <a:schemeClr val="bg1">
              <a:lumMod val="85000"/>
            </a:schemeClr>
          </a:solidFill>
        </p:spPr>
        <p:txBody>
          <a:bodyPr wrap="square" rtlCol="0">
            <a:spAutoFit/>
          </a:bodyPr>
          <a:lstStyle/>
          <a:p>
            <a:r>
              <a:rPr lang="en-GB" dirty="0">
                <a:latin typeface="Gill Sans Std" panose="020B0502020104020203" pitchFamily="34" charset="0"/>
                <a:cs typeface="Gill Sans"/>
              </a:rPr>
              <a:t>TARGETS BY SECTOR AND SIZE</a:t>
            </a:r>
          </a:p>
        </p:txBody>
      </p:sp>
      <p:cxnSp>
        <p:nvCxnSpPr>
          <p:cNvPr id="17" name="Straight Connector 16"/>
          <p:cNvCxnSpPr/>
          <p:nvPr/>
        </p:nvCxnSpPr>
        <p:spPr>
          <a:xfrm>
            <a:off x="2448000" y="1273141"/>
            <a:ext cx="4176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a:off x="2390800" y="954000"/>
            <a:ext cx="0" cy="8352000"/>
          </a:xfrm>
          <a:prstGeom prst="line">
            <a:avLst/>
          </a:prstGeom>
          <a:ln w="12700">
            <a:solidFill>
              <a:schemeClr val="bg1">
                <a:lumMod val="7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2455256" y="5730839"/>
            <a:ext cx="4176000" cy="0"/>
          </a:xfrm>
          <a:prstGeom prst="line">
            <a:avLst/>
          </a:prstGeom>
        </p:spPr>
        <p:style>
          <a:lnRef idx="1">
            <a:schemeClr val="accent1"/>
          </a:lnRef>
          <a:fillRef idx="0">
            <a:schemeClr val="accent1"/>
          </a:fillRef>
          <a:effectRef idx="0">
            <a:schemeClr val="accent1"/>
          </a:effectRef>
          <a:fontRef idx="minor">
            <a:schemeClr val="tx1"/>
          </a:fontRef>
        </p:style>
      </p:cxnSp>
      <p:sp>
        <p:nvSpPr>
          <p:cNvPr id="3" name="Oval 2"/>
          <p:cNvSpPr/>
          <p:nvPr/>
        </p:nvSpPr>
        <p:spPr>
          <a:xfrm>
            <a:off x="2987040" y="2875824"/>
            <a:ext cx="2621280" cy="332196"/>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4540990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3" name="Chart 32">
            <a:extLst>
              <a:ext uri="{FF2B5EF4-FFF2-40B4-BE49-F238E27FC236}">
                <a16:creationId xmlns="" xmlns:a16="http://schemas.microsoft.com/office/drawing/2014/main" id="{00000000-0008-0000-0600-000074000000}"/>
              </a:ext>
            </a:extLst>
          </p:cNvPr>
          <p:cNvGraphicFramePr>
            <a:graphicFrameLocks/>
          </p:cNvGraphicFramePr>
          <p:nvPr>
            <p:extLst>
              <p:ext uri="{D42A27DB-BD31-4B8C-83A1-F6EECF244321}">
                <p14:modId xmlns:p14="http://schemas.microsoft.com/office/powerpoint/2010/main" val="1534661189"/>
              </p:ext>
            </p:extLst>
          </p:nvPr>
        </p:nvGraphicFramePr>
        <p:xfrm>
          <a:off x="2619375" y="1395525"/>
          <a:ext cx="1529625" cy="1800000"/>
        </p:xfrm>
        <a:graphic>
          <a:graphicData uri="http://schemas.openxmlformats.org/drawingml/2006/chart">
            <c:chart xmlns:c="http://schemas.openxmlformats.org/drawingml/2006/chart" xmlns:r="http://schemas.openxmlformats.org/officeDocument/2006/relationships" r:id="rId3"/>
          </a:graphicData>
        </a:graphic>
      </p:graphicFrame>
      <p:sp>
        <p:nvSpPr>
          <p:cNvPr id="20" name="TextBox 19"/>
          <p:cNvSpPr txBox="1"/>
          <p:nvPr/>
        </p:nvSpPr>
        <p:spPr>
          <a:xfrm>
            <a:off x="2412000" y="993175"/>
            <a:ext cx="3974513" cy="2523768"/>
          </a:xfrm>
          <a:prstGeom prst="rect">
            <a:avLst/>
          </a:prstGeom>
          <a:noFill/>
        </p:spPr>
        <p:txBody>
          <a:bodyPr wrap="square" rtlCol="0">
            <a:spAutoFit/>
          </a:bodyPr>
          <a:lstStyle/>
          <a:p>
            <a:pPr lvl="0"/>
            <a:r>
              <a:rPr lang="en-GB" sz="1200" b="1" dirty="0">
                <a:solidFill>
                  <a:schemeClr val="bg1">
                    <a:lumMod val="50000"/>
                  </a:schemeClr>
                </a:solidFill>
              </a:rPr>
              <a:t>Fig. 4  </a:t>
            </a:r>
            <a:r>
              <a:rPr lang="en-GB" sz="1200" b="1" dirty="0">
                <a:solidFill>
                  <a:srgbClr val="0084BA"/>
                </a:solidFill>
              </a:rPr>
              <a:t>Setting deadlines for reaching targets</a:t>
            </a:r>
            <a:endParaRPr lang="en-GB" sz="800" b="1" dirty="0">
              <a:solidFill>
                <a:srgbClr val="0084BA"/>
              </a:solidFill>
            </a:endParaRPr>
          </a:p>
          <a:p>
            <a:pPr lvl="0"/>
            <a:endParaRPr lang="en-GB" sz="800" dirty="0">
              <a:solidFill>
                <a:srgbClr val="464547"/>
              </a:solidFill>
            </a:endParaRPr>
          </a:p>
          <a:p>
            <a:r>
              <a:rPr lang="en-GB" sz="1000" b="1" dirty="0">
                <a:solidFill>
                  <a:srgbClr val="464547"/>
                </a:solidFill>
              </a:rPr>
              <a:t>   </a:t>
            </a:r>
            <a:r>
              <a:rPr lang="en-GB" sz="800" dirty="0">
                <a:solidFill>
                  <a:srgbClr val="464547"/>
                </a:solidFill>
              </a:rPr>
              <a:t>i) Whether a deadline was                       	ii) For those firms that did, the year by which</a:t>
            </a:r>
          </a:p>
          <a:p>
            <a:r>
              <a:rPr lang="en-GB" sz="800" dirty="0">
                <a:solidFill>
                  <a:srgbClr val="464547"/>
                </a:solidFill>
              </a:rPr>
              <a:t>    disclosed, % of firms                      	they aim to reach their target, % of firms</a:t>
            </a:r>
          </a:p>
          <a:p>
            <a:endParaRPr lang="en-GB" sz="800" dirty="0">
              <a:solidFill>
                <a:srgbClr val="464547"/>
              </a:solidFill>
            </a:endParaRPr>
          </a:p>
          <a:p>
            <a:endParaRPr lang="en-GB" sz="800" dirty="0">
              <a:solidFill>
                <a:srgbClr val="464547"/>
              </a:solidFill>
            </a:endParaRPr>
          </a:p>
          <a:p>
            <a:endParaRPr lang="en-GB" sz="800" dirty="0">
              <a:solidFill>
                <a:srgbClr val="464547"/>
              </a:solidFill>
            </a:endParaRPr>
          </a:p>
          <a:p>
            <a:endParaRPr lang="en-GB" sz="800" dirty="0">
              <a:solidFill>
                <a:srgbClr val="464547"/>
              </a:solidFill>
            </a:endParaRPr>
          </a:p>
          <a:p>
            <a:endParaRPr lang="en-GB" sz="800" dirty="0">
              <a:solidFill>
                <a:srgbClr val="464547"/>
              </a:solidFill>
            </a:endParaRPr>
          </a:p>
          <a:p>
            <a:endParaRPr lang="en-GB" sz="800" dirty="0">
              <a:solidFill>
                <a:srgbClr val="464547"/>
              </a:solidFill>
            </a:endParaRPr>
          </a:p>
          <a:p>
            <a:endParaRPr lang="en-GB" sz="800" dirty="0">
              <a:solidFill>
                <a:srgbClr val="464547"/>
              </a:solidFill>
            </a:endParaRPr>
          </a:p>
          <a:p>
            <a:endParaRPr lang="en-GB" sz="800" dirty="0">
              <a:solidFill>
                <a:srgbClr val="464547"/>
              </a:solidFill>
            </a:endParaRPr>
          </a:p>
          <a:p>
            <a:endParaRPr lang="en-GB" sz="800" dirty="0">
              <a:solidFill>
                <a:srgbClr val="464547"/>
              </a:solidFill>
            </a:endParaRPr>
          </a:p>
          <a:p>
            <a:endParaRPr lang="en-GB" sz="800" dirty="0">
              <a:solidFill>
                <a:srgbClr val="464547"/>
              </a:solidFill>
            </a:endParaRPr>
          </a:p>
          <a:p>
            <a:endParaRPr lang="en-GB" sz="800" dirty="0">
              <a:solidFill>
                <a:srgbClr val="464547"/>
              </a:solidFill>
            </a:endParaRPr>
          </a:p>
          <a:p>
            <a:endParaRPr lang="en-GB" sz="800" dirty="0">
              <a:solidFill>
                <a:srgbClr val="464547"/>
              </a:solidFill>
            </a:endParaRPr>
          </a:p>
          <a:p>
            <a:endParaRPr lang="en-GB" sz="800" dirty="0">
              <a:solidFill>
                <a:srgbClr val="464547"/>
              </a:solidFill>
            </a:endParaRPr>
          </a:p>
          <a:p>
            <a:r>
              <a:rPr lang="en-GB" sz="700" dirty="0">
                <a:solidFill>
                  <a:srgbClr val="464547"/>
                </a:solidFill>
              </a:rPr>
              <a:t>*These firms agreed with HM Treasury</a:t>
            </a:r>
          </a:p>
          <a:p>
            <a:r>
              <a:rPr lang="en-GB" sz="700" dirty="0">
                <a:solidFill>
                  <a:srgbClr val="464547"/>
                </a:solidFill>
              </a:rPr>
              <a:t>not to disclose a deadline at this time</a:t>
            </a:r>
          </a:p>
        </p:txBody>
      </p:sp>
      <p:graphicFrame>
        <p:nvGraphicFramePr>
          <p:cNvPr id="22" name="Chart 21">
            <a:extLst>
              <a:ext uri="{FF2B5EF4-FFF2-40B4-BE49-F238E27FC236}">
                <a16:creationId xmlns="" xmlns:a16="http://schemas.microsoft.com/office/drawing/2014/main" id="{00000000-0008-0000-0600-000066000000}"/>
              </a:ext>
            </a:extLst>
          </p:cNvPr>
          <p:cNvGraphicFramePr>
            <a:graphicFrameLocks/>
          </p:cNvGraphicFramePr>
          <p:nvPr>
            <p:extLst>
              <p:ext uri="{D42A27DB-BD31-4B8C-83A1-F6EECF244321}">
                <p14:modId xmlns:p14="http://schemas.microsoft.com/office/powerpoint/2010/main" val="87161575"/>
              </p:ext>
            </p:extLst>
          </p:nvPr>
        </p:nvGraphicFramePr>
        <p:xfrm>
          <a:off x="4673418" y="6334125"/>
          <a:ext cx="1799590" cy="2771240"/>
        </p:xfrm>
        <a:graphic>
          <a:graphicData uri="http://schemas.openxmlformats.org/drawingml/2006/chart">
            <c:chart xmlns:c="http://schemas.openxmlformats.org/drawingml/2006/chart" xmlns:r="http://schemas.openxmlformats.org/officeDocument/2006/relationships" r:id="rId4"/>
          </a:graphicData>
        </a:graphic>
      </p:graphicFrame>
      <p:sp>
        <p:nvSpPr>
          <p:cNvPr id="34" name="Title 1"/>
          <p:cNvSpPr>
            <a:spLocks noGrp="1"/>
          </p:cNvSpPr>
          <p:nvPr>
            <p:ph type="title"/>
          </p:nvPr>
        </p:nvSpPr>
        <p:spPr>
          <a:xfrm>
            <a:off x="82800" y="1009650"/>
            <a:ext cx="2286000" cy="8191500"/>
          </a:xfrm>
          <a:noFill/>
        </p:spPr>
        <p:txBody>
          <a:bodyPr anchor="t">
            <a:noAutofit/>
          </a:bodyPr>
          <a:lstStyle/>
          <a:p>
            <a:pPr lvl="0"/>
            <a:r>
              <a:rPr lang="en-GB" sz="1200" dirty="0">
                <a:latin typeface="Gill Sans Std" panose="020B0502020104020203" pitchFamily="34" charset="0"/>
                <a:ea typeface="+mn-ea"/>
                <a:cs typeface="Gill Sans"/>
              </a:rPr>
              <a:t>Timing is everything</a:t>
            </a:r>
            <a:r>
              <a:rPr lang="en-GB" sz="1050" dirty="0">
                <a:solidFill>
                  <a:srgbClr val="414141"/>
                </a:solidFill>
                <a:latin typeface="Gill Sans Std Light" panose="020B0302020104020203" pitchFamily="34" charset="0"/>
                <a:cs typeface="Gill Sans Light"/>
              </a:rPr>
              <a:t/>
            </a:r>
            <a:br>
              <a:rPr lang="en-GB" sz="1050" dirty="0">
                <a:solidFill>
                  <a:srgbClr val="414141"/>
                </a:solidFill>
                <a:latin typeface="Gill Sans Std Light" panose="020B0302020104020203" pitchFamily="34" charset="0"/>
                <a:cs typeface="Gill Sans Light"/>
              </a:rPr>
            </a:br>
            <a:r>
              <a:rPr lang="en-GB" sz="1000" dirty="0">
                <a:solidFill>
                  <a:srgbClr val="414141"/>
                </a:solidFill>
                <a:latin typeface="Gill Sans Std Light" panose="020B0302020104020203" pitchFamily="34" charset="0"/>
                <a:cs typeface="Gill Sans Light"/>
              </a:rPr>
              <a:t/>
            </a:r>
            <a:br>
              <a:rPr lang="en-GB" sz="1000" dirty="0">
                <a:solidFill>
                  <a:srgbClr val="414141"/>
                </a:solidFill>
                <a:latin typeface="Gill Sans Std Light" panose="020B0302020104020203" pitchFamily="34" charset="0"/>
                <a:cs typeface="Gill Sans Light"/>
              </a:rPr>
            </a:br>
            <a:r>
              <a:rPr lang="en-GB" sz="1000" dirty="0">
                <a:solidFill>
                  <a:srgbClr val="414141"/>
                </a:solidFill>
                <a:latin typeface="Gill Sans Std Light" panose="020B0302020104020203" pitchFamily="34" charset="0"/>
                <a:cs typeface="Gill Sans Light"/>
              </a:rPr>
              <a:t>Setting a timeframe for achieving a target is crucial for measuring progress, and HM Treasury requires signatories to set targets over a period of one to five years. </a:t>
            </a:r>
            <a:br>
              <a:rPr lang="en-GB" sz="1000" dirty="0">
                <a:solidFill>
                  <a:srgbClr val="414141"/>
                </a:solidFill>
                <a:latin typeface="Gill Sans Std Light" panose="020B0302020104020203" pitchFamily="34" charset="0"/>
                <a:cs typeface="Gill Sans Light"/>
              </a:rPr>
            </a:br>
            <a:r>
              <a:rPr lang="en-GB" sz="1000" dirty="0">
                <a:solidFill>
                  <a:srgbClr val="414141"/>
                </a:solidFill>
                <a:latin typeface="Gill Sans Std Light" panose="020B0302020104020203" pitchFamily="34" charset="0"/>
                <a:cs typeface="Gill Sans Light"/>
              </a:rPr>
              <a:t/>
            </a:r>
            <a:br>
              <a:rPr lang="en-GB" sz="1000" dirty="0">
                <a:solidFill>
                  <a:srgbClr val="414141"/>
                </a:solidFill>
                <a:latin typeface="Gill Sans Std Light" panose="020B0302020104020203" pitchFamily="34" charset="0"/>
                <a:cs typeface="Gill Sans Light"/>
              </a:rPr>
            </a:br>
            <a:r>
              <a:rPr lang="en-GB" sz="1000" dirty="0">
                <a:solidFill>
                  <a:srgbClr val="414141"/>
                </a:solidFill>
                <a:latin typeface="Gill Sans Std Light" panose="020B0302020104020203" pitchFamily="34" charset="0"/>
                <a:cs typeface="Gill Sans Light"/>
              </a:rPr>
              <a:t>More than 70% of signatories indicated a timeframe to meet their proposed target for women in senior management (Fig 4i), and a fifth have already met or exceeded their target so setting a deadline is not relevant. Of the 51 firms that set a deadline, 18 disclosed a precise date. Our analysis interprets a target date of “by 2022” to mean by the end of 2021 rather than during 2022. Fig 4ii shows 62% of signatories are aiming to reach their targets over the next three years. </a:t>
            </a:r>
            <a:br>
              <a:rPr lang="en-GB" sz="1000" dirty="0">
                <a:solidFill>
                  <a:srgbClr val="414141"/>
                </a:solidFill>
                <a:latin typeface="Gill Sans Std Light" panose="020B0302020104020203" pitchFamily="34" charset="0"/>
                <a:cs typeface="Gill Sans Light"/>
              </a:rPr>
            </a:br>
            <a:r>
              <a:rPr lang="en-GB" sz="1000" dirty="0">
                <a:solidFill>
                  <a:srgbClr val="414141"/>
                </a:solidFill>
                <a:latin typeface="Gill Sans Std Light" panose="020B0302020104020203" pitchFamily="34" charset="0"/>
                <a:cs typeface="Gill Sans Light"/>
              </a:rPr>
              <a:t/>
            </a:r>
            <a:br>
              <a:rPr lang="en-GB" sz="1000" dirty="0">
                <a:solidFill>
                  <a:srgbClr val="414141"/>
                </a:solidFill>
                <a:latin typeface="Gill Sans Std Light" panose="020B0302020104020203" pitchFamily="34" charset="0"/>
                <a:cs typeface="Gill Sans Light"/>
              </a:rPr>
            </a:br>
            <a:r>
              <a:rPr lang="en-GB" sz="1000" dirty="0">
                <a:solidFill>
                  <a:srgbClr val="414141"/>
                </a:solidFill>
                <a:latin typeface="Gill Sans Std Light" panose="020B0302020104020203" pitchFamily="34" charset="0"/>
                <a:cs typeface="Gill Sans Light"/>
              </a:rPr>
              <a:t>The Charter requires firms to set at least one numerical target, but encourages signatories to set multiple goals. Fig 5 shows that more than 60% set more than one target, and more than a third of signatories set three or more. </a:t>
            </a:r>
            <a:br>
              <a:rPr lang="en-GB" sz="1000" dirty="0">
                <a:solidFill>
                  <a:srgbClr val="414141"/>
                </a:solidFill>
                <a:latin typeface="Gill Sans Std Light" panose="020B0302020104020203" pitchFamily="34" charset="0"/>
                <a:cs typeface="Gill Sans Light"/>
              </a:rPr>
            </a:br>
            <a:r>
              <a:rPr lang="en-GB" sz="1000" dirty="0">
                <a:solidFill>
                  <a:srgbClr val="414141"/>
                </a:solidFill>
                <a:latin typeface="Gill Sans Std Light" panose="020B0302020104020203" pitchFamily="34" charset="0"/>
                <a:cs typeface="Gill Sans Light"/>
              </a:rPr>
              <a:t/>
            </a:r>
            <a:br>
              <a:rPr lang="en-GB" sz="1000" dirty="0">
                <a:solidFill>
                  <a:srgbClr val="414141"/>
                </a:solidFill>
                <a:latin typeface="Gill Sans Std Light" panose="020B0302020104020203" pitchFamily="34" charset="0"/>
                <a:cs typeface="Gill Sans Light"/>
              </a:rPr>
            </a:br>
            <a:r>
              <a:rPr lang="en-GB" sz="1200" dirty="0">
                <a:solidFill>
                  <a:prstClr val="black"/>
                </a:solidFill>
                <a:latin typeface="Gill Sans Std" panose="020B0502020104020203" pitchFamily="34" charset="0"/>
                <a:cs typeface="Gill Sans"/>
              </a:rPr>
              <a:t>Quantifying ambition</a:t>
            </a:r>
            <a:br>
              <a:rPr lang="en-GB" sz="1200" dirty="0">
                <a:solidFill>
                  <a:prstClr val="black"/>
                </a:solidFill>
                <a:latin typeface="Gill Sans Std" panose="020B0502020104020203" pitchFamily="34" charset="0"/>
                <a:cs typeface="Gill Sans"/>
              </a:rPr>
            </a:br>
            <a:r>
              <a:rPr lang="en-GB" sz="1000" dirty="0">
                <a:solidFill>
                  <a:srgbClr val="414141"/>
                </a:solidFill>
                <a:latin typeface="Gill Sans Std Light" panose="020B0302020104020203" pitchFamily="34" charset="0"/>
                <a:cs typeface="Gill Sans Light"/>
              </a:rPr>
              <a:t/>
            </a:r>
            <a:br>
              <a:rPr lang="en-GB" sz="1000" dirty="0">
                <a:solidFill>
                  <a:srgbClr val="414141"/>
                </a:solidFill>
                <a:latin typeface="Gill Sans Std Light" panose="020B0302020104020203" pitchFamily="34" charset="0"/>
                <a:cs typeface="Gill Sans Light"/>
              </a:rPr>
            </a:br>
            <a:r>
              <a:rPr lang="en-GB" sz="1000" dirty="0">
                <a:solidFill>
                  <a:srgbClr val="414141"/>
                </a:solidFill>
                <a:latin typeface="Gill Sans Std Light" panose="020B0302020104020203" pitchFamily="34" charset="0"/>
                <a:cs typeface="Gill Sans Light"/>
              </a:rPr>
              <a:t>Fig 6 looks at signatories’ targets in terms of the increase in female representation compared to their starting point. A handful are aiming to almost double the number of women in senior management roles over the next five years, and nearly 60% are aiming for an increase in female representation of more than a fifth on today’s levels (Fig 6i). </a:t>
            </a:r>
            <a:r>
              <a:rPr lang="en-GB" sz="1000" dirty="0">
                <a:solidFill>
                  <a:srgbClr val="414141"/>
                </a:solidFill>
                <a:highlight>
                  <a:srgbClr val="FFFF00"/>
                </a:highlight>
                <a:latin typeface="Gill Sans Std Light" panose="020B0302020104020203" pitchFamily="34" charset="0"/>
                <a:cs typeface="Gill Sans Light"/>
              </a:rPr>
              <a:t/>
            </a:r>
            <a:br>
              <a:rPr lang="en-GB" sz="1000" dirty="0">
                <a:solidFill>
                  <a:srgbClr val="414141"/>
                </a:solidFill>
                <a:highlight>
                  <a:srgbClr val="FFFF00"/>
                </a:highlight>
                <a:latin typeface="Gill Sans Std Light" panose="020B0302020104020203" pitchFamily="34" charset="0"/>
                <a:cs typeface="Gill Sans Light"/>
              </a:rPr>
            </a:br>
            <a:r>
              <a:rPr lang="en-GB" sz="1000" dirty="0">
                <a:solidFill>
                  <a:srgbClr val="414141"/>
                </a:solidFill>
                <a:highlight>
                  <a:srgbClr val="FFFF00"/>
                </a:highlight>
                <a:latin typeface="Gill Sans Std Light" panose="020B0302020104020203" pitchFamily="34" charset="0"/>
                <a:cs typeface="Gill Sans Light"/>
              </a:rPr>
              <a:t/>
            </a:r>
            <a:br>
              <a:rPr lang="en-GB" sz="1000" dirty="0">
                <a:solidFill>
                  <a:srgbClr val="414141"/>
                </a:solidFill>
                <a:highlight>
                  <a:srgbClr val="FFFF00"/>
                </a:highlight>
                <a:latin typeface="Gill Sans Std Light" panose="020B0302020104020203" pitchFamily="34" charset="0"/>
                <a:cs typeface="Gill Sans Light"/>
              </a:rPr>
            </a:br>
            <a:r>
              <a:rPr lang="en-GB" sz="1000" dirty="0">
                <a:solidFill>
                  <a:srgbClr val="414141"/>
                </a:solidFill>
                <a:latin typeface="Gill Sans Std Light" panose="020B0302020104020203" pitchFamily="34" charset="0"/>
                <a:cs typeface="Gill Sans Light"/>
              </a:rPr>
              <a:t>In Fig 6ii, our analysis breaks the targets down into the annual percentage increase in senior women required in order to reach the target by the deadline. </a:t>
            </a:r>
            <a:br>
              <a:rPr lang="en-GB" sz="1000" dirty="0">
                <a:solidFill>
                  <a:srgbClr val="414141"/>
                </a:solidFill>
                <a:latin typeface="Gill Sans Std Light" panose="020B0302020104020203" pitchFamily="34" charset="0"/>
                <a:cs typeface="Gill Sans Light"/>
              </a:rPr>
            </a:br>
            <a:r>
              <a:rPr lang="en-GB" sz="1000" dirty="0">
                <a:solidFill>
                  <a:srgbClr val="414141"/>
                </a:solidFill>
                <a:latin typeface="Gill Sans Std Light" panose="020B0302020104020203" pitchFamily="34" charset="0"/>
                <a:cs typeface="Gill Sans Light"/>
              </a:rPr>
              <a:t/>
            </a:r>
            <a:br>
              <a:rPr lang="en-GB" sz="1000" dirty="0">
                <a:solidFill>
                  <a:srgbClr val="414141"/>
                </a:solidFill>
                <a:latin typeface="Gill Sans Std Light" panose="020B0302020104020203" pitchFamily="34" charset="0"/>
                <a:cs typeface="Gill Sans Light"/>
              </a:rPr>
            </a:br>
            <a:r>
              <a:rPr lang="en-GB" sz="1000" dirty="0">
                <a:solidFill>
                  <a:srgbClr val="414141"/>
                </a:solidFill>
                <a:latin typeface="Gill Sans Std Light" panose="020B0302020104020203" pitchFamily="34" charset="0"/>
                <a:cs typeface="Gill Sans Light"/>
              </a:rPr>
              <a:t>One third of signatories need to increase the proportion of women in senior management by up to 5% a year to reach their longer term target; another third will need an annual increase of between 5% and 10%, and the final third have set themselves an ambitious target of increasing female representation by more than 10% per year. It is important to note that progress will not be linear – for some companies there may be a swift uptick initially and the pace of improvement may then slow, others may reap the benefits of groundwork laid now in a few years’ time. </a:t>
            </a:r>
            <a:br>
              <a:rPr lang="en-GB" sz="1000" dirty="0">
                <a:solidFill>
                  <a:srgbClr val="414141"/>
                </a:solidFill>
                <a:latin typeface="Gill Sans Std Light" panose="020B0302020104020203" pitchFamily="34" charset="0"/>
                <a:cs typeface="Gill Sans Light"/>
              </a:rPr>
            </a:br>
            <a:endParaRPr lang="en-GB" sz="1000" dirty="0">
              <a:solidFill>
                <a:srgbClr val="414141"/>
              </a:solidFill>
              <a:latin typeface="Gill Sans Std Light" panose="020B0302020104020203" pitchFamily="34" charset="0"/>
              <a:cs typeface="Gill Sans Light"/>
            </a:endParaRPr>
          </a:p>
        </p:txBody>
      </p:sp>
      <p:graphicFrame>
        <p:nvGraphicFramePr>
          <p:cNvPr id="27" name="Chart 26">
            <a:extLst>
              <a:ext uri="{FF2B5EF4-FFF2-40B4-BE49-F238E27FC236}">
                <a16:creationId xmlns="" xmlns:a16="http://schemas.microsoft.com/office/drawing/2014/main" id="{00000000-0008-0000-0500-00003C000000}"/>
              </a:ext>
            </a:extLst>
          </p:cNvPr>
          <p:cNvGraphicFramePr>
            <a:graphicFrameLocks/>
          </p:cNvGraphicFramePr>
          <p:nvPr>
            <p:extLst>
              <p:ext uri="{D42A27DB-BD31-4B8C-83A1-F6EECF244321}">
                <p14:modId xmlns:p14="http://schemas.microsoft.com/office/powerpoint/2010/main" val="3700996426"/>
              </p:ext>
            </p:extLst>
          </p:nvPr>
        </p:nvGraphicFramePr>
        <p:xfrm>
          <a:off x="3211539" y="4191334"/>
          <a:ext cx="2274861" cy="1532884"/>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26" name="Chart 25">
            <a:extLst/>
          </p:cNvPr>
          <p:cNvGraphicFramePr>
            <a:graphicFrameLocks/>
          </p:cNvGraphicFramePr>
          <p:nvPr>
            <p:extLst>
              <p:ext uri="{D42A27DB-BD31-4B8C-83A1-F6EECF244321}">
                <p14:modId xmlns:p14="http://schemas.microsoft.com/office/powerpoint/2010/main" val="790174214"/>
              </p:ext>
            </p:extLst>
          </p:nvPr>
        </p:nvGraphicFramePr>
        <p:xfrm>
          <a:off x="4493213" y="1656663"/>
          <a:ext cx="2160000" cy="1861800"/>
        </p:xfrm>
        <a:graphic>
          <a:graphicData uri="http://schemas.openxmlformats.org/drawingml/2006/chart">
            <c:chart xmlns:c="http://schemas.openxmlformats.org/drawingml/2006/chart" xmlns:r="http://schemas.openxmlformats.org/officeDocument/2006/relationships" r:id="rId6"/>
          </a:graphicData>
        </a:graphic>
      </p:graphicFrame>
      <p:sp>
        <p:nvSpPr>
          <p:cNvPr id="4" name="Footer Placeholder 3"/>
          <p:cNvSpPr>
            <a:spLocks noGrp="1"/>
          </p:cNvSpPr>
          <p:nvPr>
            <p:ph type="ftr" sz="quarter" idx="11"/>
          </p:nvPr>
        </p:nvSpPr>
        <p:spPr/>
        <p:txBody>
          <a:bodyPr/>
          <a:lstStyle/>
          <a:p>
            <a:r>
              <a:rPr lang="en-GB" sz="800" dirty="0">
                <a:solidFill>
                  <a:srgbClr val="0084BA"/>
                </a:solidFill>
                <a:latin typeface="Gill Sans Std" panose="020B0502020104020203" pitchFamily="34" charset="0"/>
                <a:cs typeface="Gill Sans"/>
              </a:rPr>
              <a:t>www.newfinancial.eu	</a:t>
            </a:r>
            <a:endParaRPr lang="en-GB" sz="800" dirty="0">
              <a:solidFill>
                <a:srgbClr val="0084BA"/>
              </a:solidFill>
              <a:latin typeface="Gill Sans"/>
              <a:cs typeface="Gill Sans"/>
            </a:endParaRPr>
          </a:p>
        </p:txBody>
      </p:sp>
      <p:sp>
        <p:nvSpPr>
          <p:cNvPr id="5" name="Slide Number Placeholder 4"/>
          <p:cNvSpPr>
            <a:spLocks noGrp="1"/>
          </p:cNvSpPr>
          <p:nvPr>
            <p:ph type="sldNum" sz="quarter" idx="12"/>
          </p:nvPr>
        </p:nvSpPr>
        <p:spPr/>
        <p:txBody>
          <a:bodyPr/>
          <a:lstStyle/>
          <a:p>
            <a:fld id="{9D68F150-1A04-45D7-88E7-F1EAF1C327D5}" type="slidenum">
              <a:rPr lang="en-GB" sz="800" smtClean="0">
                <a:solidFill>
                  <a:srgbClr val="464547"/>
                </a:solidFill>
                <a:latin typeface="Gill Sans Std Light" panose="020B0302020104020203" pitchFamily="34" charset="0"/>
              </a:rPr>
              <a:t>5</a:t>
            </a:fld>
            <a:endParaRPr lang="en-GB" sz="800" dirty="0">
              <a:solidFill>
                <a:srgbClr val="464547"/>
              </a:solidFill>
              <a:latin typeface="Gill Sans Std Light" panose="020B0302020104020203" pitchFamily="34" charset="0"/>
            </a:endParaRPr>
          </a:p>
        </p:txBody>
      </p:sp>
      <p:sp>
        <p:nvSpPr>
          <p:cNvPr id="14" name="TextBox 13"/>
          <p:cNvSpPr txBox="1"/>
          <p:nvPr/>
        </p:nvSpPr>
        <p:spPr>
          <a:xfrm>
            <a:off x="80963" y="0"/>
            <a:ext cx="6696075" cy="369332"/>
          </a:xfrm>
          <a:prstGeom prst="rect">
            <a:avLst/>
          </a:prstGeom>
          <a:solidFill>
            <a:schemeClr val="bg1">
              <a:lumMod val="85000"/>
            </a:schemeClr>
          </a:solidFill>
          <a:ln>
            <a:noFill/>
          </a:ln>
        </p:spPr>
        <p:txBody>
          <a:bodyPr wrap="square" rtlCol="0">
            <a:spAutoFit/>
          </a:bodyPr>
          <a:lstStyle/>
          <a:p>
            <a:r>
              <a:rPr lang="en-GB" dirty="0">
                <a:latin typeface="Gill Sans Std" panose="020B0502020104020203" pitchFamily="34" charset="0"/>
                <a:cs typeface="Gill Sans"/>
              </a:rPr>
              <a:t>TIMEFRAME FOR REACHING TARGETS</a:t>
            </a:r>
          </a:p>
        </p:txBody>
      </p:sp>
      <p:cxnSp>
        <p:nvCxnSpPr>
          <p:cNvPr id="41" name="Straight Connector 40"/>
          <p:cNvCxnSpPr/>
          <p:nvPr/>
        </p:nvCxnSpPr>
        <p:spPr>
          <a:xfrm flipH="1">
            <a:off x="14733261" y="7393613"/>
            <a:ext cx="25719" cy="2204218"/>
          </a:xfrm>
          <a:prstGeom prst="line">
            <a:avLst/>
          </a:prstGeom>
          <a:ln w="317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2448000" y="1273141"/>
            <a:ext cx="4176000" cy="0"/>
          </a:xfrm>
          <a:prstGeom prst="line">
            <a:avLst/>
          </a:prstGeom>
        </p:spPr>
        <p:style>
          <a:lnRef idx="1">
            <a:schemeClr val="accent1"/>
          </a:lnRef>
          <a:fillRef idx="0">
            <a:schemeClr val="accent1"/>
          </a:fillRef>
          <a:effectRef idx="0">
            <a:schemeClr val="accent1"/>
          </a:effectRef>
          <a:fontRef idx="minor">
            <a:schemeClr val="tx1"/>
          </a:fontRef>
        </p:style>
      </p:cxnSp>
      <p:sp>
        <p:nvSpPr>
          <p:cNvPr id="29" name="TextBox 28"/>
          <p:cNvSpPr txBox="1"/>
          <p:nvPr/>
        </p:nvSpPr>
        <p:spPr>
          <a:xfrm>
            <a:off x="2412000" y="3695100"/>
            <a:ext cx="3974513" cy="523220"/>
          </a:xfrm>
          <a:prstGeom prst="rect">
            <a:avLst/>
          </a:prstGeom>
          <a:noFill/>
        </p:spPr>
        <p:txBody>
          <a:bodyPr wrap="square" rtlCol="0">
            <a:spAutoFit/>
          </a:bodyPr>
          <a:lstStyle/>
          <a:p>
            <a:pPr lvl="0"/>
            <a:r>
              <a:rPr lang="en-GB" sz="1200" b="1" dirty="0">
                <a:solidFill>
                  <a:prstClr val="white">
                    <a:lumMod val="50000"/>
                  </a:prstClr>
                </a:solidFill>
              </a:rPr>
              <a:t>Fig. 5  </a:t>
            </a:r>
            <a:r>
              <a:rPr lang="en-GB" sz="1200" b="1" dirty="0">
                <a:solidFill>
                  <a:srgbClr val="0084BA"/>
                </a:solidFill>
              </a:rPr>
              <a:t>Number of targets</a:t>
            </a:r>
            <a:endParaRPr lang="en-GB" sz="900" dirty="0">
              <a:solidFill>
                <a:srgbClr val="0084BA"/>
              </a:solidFill>
            </a:endParaRPr>
          </a:p>
          <a:p>
            <a:pPr lvl="0"/>
            <a:endParaRPr lang="en-GB" sz="800" b="1" dirty="0">
              <a:solidFill>
                <a:prstClr val="black">
                  <a:alpha val="80000"/>
                </a:prstClr>
              </a:solidFill>
            </a:endParaRPr>
          </a:p>
          <a:p>
            <a:pPr lvl="0"/>
            <a:r>
              <a:rPr lang="en-GB" sz="800" dirty="0">
                <a:solidFill>
                  <a:srgbClr val="464547"/>
                </a:solidFill>
              </a:rPr>
              <a:t>Percentage of firms that set one or more targets</a:t>
            </a:r>
          </a:p>
        </p:txBody>
      </p:sp>
      <p:cxnSp>
        <p:nvCxnSpPr>
          <p:cNvPr id="35" name="Straight Connector 34"/>
          <p:cNvCxnSpPr/>
          <p:nvPr/>
        </p:nvCxnSpPr>
        <p:spPr>
          <a:xfrm>
            <a:off x="2448000" y="3975066"/>
            <a:ext cx="4176000" cy="0"/>
          </a:xfrm>
          <a:prstGeom prst="line">
            <a:avLst/>
          </a:prstGeom>
        </p:spPr>
        <p:style>
          <a:lnRef idx="1">
            <a:schemeClr val="accent1"/>
          </a:lnRef>
          <a:fillRef idx="0">
            <a:schemeClr val="accent1"/>
          </a:fillRef>
          <a:effectRef idx="0">
            <a:schemeClr val="accent1"/>
          </a:effectRef>
          <a:fontRef idx="minor">
            <a:schemeClr val="tx1"/>
          </a:fontRef>
        </p:style>
      </p:cxnSp>
      <p:sp>
        <p:nvSpPr>
          <p:cNvPr id="36" name="TextBox 35"/>
          <p:cNvSpPr txBox="1"/>
          <p:nvPr/>
        </p:nvSpPr>
        <p:spPr>
          <a:xfrm>
            <a:off x="2412000" y="5917600"/>
            <a:ext cx="3974513" cy="646331"/>
          </a:xfrm>
          <a:prstGeom prst="rect">
            <a:avLst/>
          </a:prstGeom>
          <a:noFill/>
        </p:spPr>
        <p:txBody>
          <a:bodyPr wrap="square" rtlCol="0">
            <a:spAutoFit/>
          </a:bodyPr>
          <a:lstStyle/>
          <a:p>
            <a:pPr lvl="0"/>
            <a:r>
              <a:rPr lang="en-GB" sz="1200" b="1" dirty="0">
                <a:solidFill>
                  <a:prstClr val="white">
                    <a:lumMod val="50000"/>
                  </a:prstClr>
                </a:solidFill>
              </a:rPr>
              <a:t>Fig.6  </a:t>
            </a:r>
            <a:r>
              <a:rPr lang="en-GB" sz="1200" b="1" dirty="0">
                <a:solidFill>
                  <a:srgbClr val="0084BA"/>
                </a:solidFill>
              </a:rPr>
              <a:t>The rate of change</a:t>
            </a:r>
            <a:endParaRPr lang="en-GB" sz="800" b="1" dirty="0">
              <a:solidFill>
                <a:srgbClr val="0084BA"/>
              </a:solidFill>
            </a:endParaRPr>
          </a:p>
          <a:p>
            <a:pPr lvl="0"/>
            <a:endParaRPr lang="en-GB" sz="800" dirty="0">
              <a:solidFill>
                <a:srgbClr val="464547"/>
              </a:solidFill>
            </a:endParaRPr>
          </a:p>
          <a:p>
            <a:pPr lvl="0"/>
            <a:r>
              <a:rPr lang="en-GB" sz="800" dirty="0">
                <a:solidFill>
                  <a:srgbClr val="464547"/>
                </a:solidFill>
              </a:rPr>
              <a:t>Targeted percentage increase in women in senior management i) over five years and ii)  per year, number of firms</a:t>
            </a:r>
          </a:p>
        </p:txBody>
      </p:sp>
      <p:cxnSp>
        <p:nvCxnSpPr>
          <p:cNvPr id="38" name="Straight Connector 37"/>
          <p:cNvCxnSpPr/>
          <p:nvPr/>
        </p:nvCxnSpPr>
        <p:spPr>
          <a:xfrm>
            <a:off x="2448000" y="6197566"/>
            <a:ext cx="4176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 name="Straight Connector 2"/>
          <p:cNvCxnSpPr/>
          <p:nvPr/>
        </p:nvCxnSpPr>
        <p:spPr>
          <a:xfrm>
            <a:off x="7716157" y="2762000"/>
            <a:ext cx="101600" cy="1451225"/>
          </a:xfrm>
          <a:prstGeom prst="line">
            <a:avLst/>
          </a:prstGeom>
        </p:spPr>
        <p:style>
          <a:lnRef idx="1">
            <a:schemeClr val="accent1"/>
          </a:lnRef>
          <a:fillRef idx="0">
            <a:schemeClr val="accent1"/>
          </a:fillRef>
          <a:effectRef idx="0">
            <a:schemeClr val="accent1"/>
          </a:effectRef>
          <a:fontRef idx="minor">
            <a:schemeClr val="tx1"/>
          </a:fontRef>
        </p:style>
      </p:cxnSp>
      <p:graphicFrame>
        <p:nvGraphicFramePr>
          <p:cNvPr id="23" name="Chart 22">
            <a:extLst>
              <a:ext uri="{FF2B5EF4-FFF2-40B4-BE49-F238E27FC236}">
                <a16:creationId xmlns="" xmlns:a16="http://schemas.microsoft.com/office/drawing/2014/main" id="{00000000-0008-0000-0600-00002F000000}"/>
              </a:ext>
            </a:extLst>
          </p:cNvPr>
          <p:cNvGraphicFramePr>
            <a:graphicFrameLocks/>
          </p:cNvGraphicFramePr>
          <p:nvPr>
            <p:extLst>
              <p:ext uri="{D42A27DB-BD31-4B8C-83A1-F6EECF244321}">
                <p14:modId xmlns:p14="http://schemas.microsoft.com/office/powerpoint/2010/main" val="872879433"/>
              </p:ext>
            </p:extLst>
          </p:nvPr>
        </p:nvGraphicFramePr>
        <p:xfrm>
          <a:off x="2362225" y="6549260"/>
          <a:ext cx="2212041" cy="2519680"/>
        </p:xfrm>
        <a:graphic>
          <a:graphicData uri="http://schemas.openxmlformats.org/drawingml/2006/chart">
            <c:chart xmlns:c="http://schemas.openxmlformats.org/drawingml/2006/chart" xmlns:r="http://schemas.openxmlformats.org/officeDocument/2006/relationships" r:id="rId7"/>
          </a:graphicData>
        </a:graphic>
      </p:graphicFrame>
      <p:cxnSp>
        <p:nvCxnSpPr>
          <p:cNvPr id="28" name="Straight Connector 27"/>
          <p:cNvCxnSpPr/>
          <p:nvPr/>
        </p:nvCxnSpPr>
        <p:spPr>
          <a:xfrm>
            <a:off x="2390800" y="954000"/>
            <a:ext cx="0" cy="8352000"/>
          </a:xfrm>
          <a:prstGeom prst="line">
            <a:avLst/>
          </a:prstGeom>
          <a:ln w="12700">
            <a:solidFill>
              <a:schemeClr val="bg1">
                <a:lumMod val="75000"/>
              </a:schemeClr>
            </a:solidFill>
            <a:prstDash val="sysDot"/>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577466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6" name="Chart 15">
            <a:extLst>
              <a:ext uri="{FF2B5EF4-FFF2-40B4-BE49-F238E27FC236}">
                <a16:creationId xmlns="" xmlns:a16="http://schemas.microsoft.com/office/drawing/2014/main" id="{00000000-0008-0000-0500-000048000000}"/>
              </a:ext>
            </a:extLst>
          </p:cNvPr>
          <p:cNvGraphicFramePr>
            <a:graphicFrameLocks/>
          </p:cNvGraphicFramePr>
          <p:nvPr>
            <p:extLst>
              <p:ext uri="{D42A27DB-BD31-4B8C-83A1-F6EECF244321}">
                <p14:modId xmlns:p14="http://schemas.microsoft.com/office/powerpoint/2010/main" val="4218949593"/>
              </p:ext>
            </p:extLst>
          </p:nvPr>
        </p:nvGraphicFramePr>
        <p:xfrm>
          <a:off x="2384426" y="1479111"/>
          <a:ext cx="4248150" cy="4777200"/>
        </p:xfrm>
        <a:graphic>
          <a:graphicData uri="http://schemas.openxmlformats.org/drawingml/2006/chart">
            <c:chart xmlns:c="http://schemas.openxmlformats.org/drawingml/2006/chart" xmlns:r="http://schemas.openxmlformats.org/officeDocument/2006/relationships" r:id="rId3"/>
          </a:graphicData>
        </a:graphic>
      </p:graphicFrame>
      <p:sp>
        <p:nvSpPr>
          <p:cNvPr id="34" name="TextBox 33"/>
          <p:cNvSpPr txBox="1"/>
          <p:nvPr/>
        </p:nvSpPr>
        <p:spPr>
          <a:xfrm>
            <a:off x="2412000" y="990000"/>
            <a:ext cx="4086218" cy="5601533"/>
          </a:xfrm>
          <a:prstGeom prst="rect">
            <a:avLst/>
          </a:prstGeom>
          <a:noFill/>
        </p:spPr>
        <p:txBody>
          <a:bodyPr wrap="square" rtlCol="0">
            <a:spAutoFit/>
          </a:bodyPr>
          <a:lstStyle/>
          <a:p>
            <a:r>
              <a:rPr lang="en-GB" sz="1200" b="1" dirty="0">
                <a:solidFill>
                  <a:schemeClr val="bg1">
                    <a:lumMod val="50000"/>
                  </a:schemeClr>
                </a:solidFill>
              </a:rPr>
              <a:t>Fig. 7  </a:t>
            </a:r>
            <a:r>
              <a:rPr lang="en-GB" sz="1200" b="1" dirty="0">
                <a:solidFill>
                  <a:srgbClr val="0084BA"/>
                </a:solidFill>
              </a:rPr>
              <a:t>Adjusting to public disclosure</a:t>
            </a:r>
          </a:p>
          <a:p>
            <a:endParaRPr lang="en-GB" sz="800" dirty="0">
              <a:solidFill>
                <a:srgbClr val="464547"/>
              </a:solidFill>
            </a:endParaRPr>
          </a:p>
          <a:p>
            <a:r>
              <a:rPr lang="en-GB" sz="800" dirty="0">
                <a:solidFill>
                  <a:srgbClr val="464547"/>
                </a:solidFill>
              </a:rPr>
              <a:t>What the signatories disclosed publicly, confidentially to HM Treasury, or not at all, % of firms</a:t>
            </a:r>
          </a:p>
          <a:p>
            <a:endParaRPr lang="en-GB" sz="800" dirty="0">
              <a:solidFill>
                <a:srgbClr val="464547"/>
              </a:solidFill>
            </a:endParaRPr>
          </a:p>
          <a:p>
            <a:endParaRPr lang="en-GB" sz="800" dirty="0">
              <a:solidFill>
                <a:srgbClr val="464547"/>
              </a:solidFill>
            </a:endParaRPr>
          </a:p>
          <a:p>
            <a:endParaRPr lang="en-GB" sz="800" dirty="0">
              <a:solidFill>
                <a:srgbClr val="464547"/>
              </a:solidFill>
            </a:endParaRPr>
          </a:p>
          <a:p>
            <a:r>
              <a:rPr lang="en-GB" sz="800" b="1" dirty="0">
                <a:solidFill>
                  <a:schemeClr val="tx1">
                    <a:lumMod val="75000"/>
                    <a:lumOff val="25000"/>
                  </a:schemeClr>
                </a:solidFill>
              </a:rPr>
              <a:t>Charter requires public disclosure on:</a:t>
            </a:r>
          </a:p>
          <a:p>
            <a:endParaRPr lang="en-GB" sz="800" b="1" dirty="0">
              <a:solidFill>
                <a:schemeClr val="tx1">
                  <a:lumMod val="75000"/>
                  <a:lumOff val="25000"/>
                </a:schemeClr>
              </a:solidFill>
            </a:endParaRPr>
          </a:p>
          <a:p>
            <a:endParaRPr lang="en-GB" sz="800" b="1" dirty="0">
              <a:solidFill>
                <a:schemeClr val="tx1">
                  <a:lumMod val="75000"/>
                  <a:lumOff val="25000"/>
                </a:schemeClr>
              </a:solidFill>
            </a:endParaRPr>
          </a:p>
          <a:p>
            <a:endParaRPr lang="en-GB" sz="800" b="1" dirty="0">
              <a:solidFill>
                <a:schemeClr val="tx1">
                  <a:lumMod val="75000"/>
                  <a:lumOff val="25000"/>
                </a:schemeClr>
              </a:solidFill>
            </a:endParaRPr>
          </a:p>
          <a:p>
            <a:endParaRPr lang="en-GB" sz="1200" b="1" dirty="0">
              <a:solidFill>
                <a:schemeClr val="tx1">
                  <a:lumMod val="75000"/>
                  <a:lumOff val="25000"/>
                </a:schemeClr>
              </a:solidFill>
            </a:endParaRPr>
          </a:p>
          <a:p>
            <a:r>
              <a:rPr lang="en-GB" sz="800" b="1" dirty="0">
                <a:solidFill>
                  <a:schemeClr val="tx1">
                    <a:lumMod val="75000"/>
                    <a:lumOff val="25000"/>
                  </a:schemeClr>
                </a:solidFill>
              </a:rPr>
              <a:t>Charter requires submission of information to HM Treasury on:</a:t>
            </a:r>
          </a:p>
          <a:p>
            <a:endParaRPr lang="en-GB" sz="800" b="1" dirty="0">
              <a:solidFill>
                <a:schemeClr val="tx1">
                  <a:lumMod val="75000"/>
                  <a:lumOff val="25000"/>
                </a:schemeClr>
              </a:solidFill>
            </a:endParaRPr>
          </a:p>
          <a:p>
            <a:endParaRPr lang="en-GB" sz="800" b="1" dirty="0">
              <a:solidFill>
                <a:schemeClr val="tx1">
                  <a:lumMod val="75000"/>
                  <a:lumOff val="25000"/>
                </a:schemeClr>
              </a:solidFill>
            </a:endParaRPr>
          </a:p>
          <a:p>
            <a:endParaRPr lang="en-GB" sz="800" b="1" dirty="0">
              <a:solidFill>
                <a:schemeClr val="tx1">
                  <a:lumMod val="75000"/>
                  <a:lumOff val="25000"/>
                </a:schemeClr>
              </a:solidFill>
            </a:endParaRPr>
          </a:p>
          <a:p>
            <a:endParaRPr lang="en-GB" sz="800" b="1" dirty="0">
              <a:solidFill>
                <a:schemeClr val="tx1">
                  <a:lumMod val="75000"/>
                  <a:lumOff val="25000"/>
                </a:schemeClr>
              </a:solidFill>
            </a:endParaRPr>
          </a:p>
          <a:p>
            <a:endParaRPr lang="en-GB" sz="800" b="1" dirty="0">
              <a:solidFill>
                <a:schemeClr val="tx1">
                  <a:lumMod val="75000"/>
                  <a:lumOff val="25000"/>
                </a:schemeClr>
              </a:solidFill>
            </a:endParaRPr>
          </a:p>
          <a:p>
            <a:endParaRPr lang="en-GB" sz="800" b="1" dirty="0">
              <a:solidFill>
                <a:schemeClr val="tx1">
                  <a:lumMod val="75000"/>
                  <a:lumOff val="25000"/>
                </a:schemeClr>
              </a:solidFill>
            </a:endParaRPr>
          </a:p>
          <a:p>
            <a:endParaRPr lang="en-GB" sz="800" b="1" dirty="0">
              <a:solidFill>
                <a:schemeClr val="tx1">
                  <a:lumMod val="75000"/>
                  <a:lumOff val="25000"/>
                </a:schemeClr>
              </a:solidFill>
            </a:endParaRPr>
          </a:p>
          <a:p>
            <a:endParaRPr lang="en-GB" sz="800" b="1" dirty="0">
              <a:solidFill>
                <a:schemeClr val="tx1">
                  <a:lumMod val="75000"/>
                  <a:lumOff val="25000"/>
                </a:schemeClr>
              </a:solidFill>
            </a:endParaRPr>
          </a:p>
          <a:p>
            <a:endParaRPr lang="en-GB" sz="800" b="1" dirty="0">
              <a:solidFill>
                <a:schemeClr val="tx1">
                  <a:lumMod val="75000"/>
                  <a:lumOff val="25000"/>
                </a:schemeClr>
              </a:solidFill>
            </a:endParaRPr>
          </a:p>
          <a:p>
            <a:endParaRPr lang="en-GB" sz="800" b="1" dirty="0">
              <a:solidFill>
                <a:schemeClr val="tx1">
                  <a:lumMod val="75000"/>
                  <a:lumOff val="25000"/>
                </a:schemeClr>
              </a:solidFill>
            </a:endParaRPr>
          </a:p>
          <a:p>
            <a:endParaRPr lang="en-GB" sz="800" b="1" dirty="0">
              <a:solidFill>
                <a:schemeClr val="tx1">
                  <a:lumMod val="75000"/>
                  <a:lumOff val="25000"/>
                </a:schemeClr>
              </a:solidFill>
            </a:endParaRPr>
          </a:p>
          <a:p>
            <a:endParaRPr lang="en-GB" sz="800" b="1" dirty="0">
              <a:solidFill>
                <a:schemeClr val="tx1">
                  <a:lumMod val="75000"/>
                  <a:lumOff val="25000"/>
                </a:schemeClr>
              </a:solidFill>
            </a:endParaRPr>
          </a:p>
          <a:p>
            <a:r>
              <a:rPr lang="en-GB" sz="800" b="1" dirty="0">
                <a:solidFill>
                  <a:schemeClr val="tx1">
                    <a:lumMod val="75000"/>
                    <a:lumOff val="25000"/>
                  </a:schemeClr>
                </a:solidFill>
              </a:rPr>
              <a:t>Information not required by the Charter:</a:t>
            </a:r>
            <a:endParaRPr lang="en-GB" sz="800" dirty="0">
              <a:solidFill>
                <a:schemeClr val="tx1">
                  <a:lumMod val="75000"/>
                  <a:lumOff val="25000"/>
                </a:schemeClr>
              </a:solidFill>
            </a:endParaRPr>
          </a:p>
          <a:p>
            <a:endParaRPr lang="en-GB" sz="800" dirty="0">
              <a:solidFill>
                <a:srgbClr val="464547"/>
              </a:solidFill>
            </a:endParaRPr>
          </a:p>
          <a:p>
            <a:endParaRPr lang="en-GB" sz="800" dirty="0">
              <a:solidFill>
                <a:srgbClr val="464547"/>
              </a:solidFill>
            </a:endParaRPr>
          </a:p>
          <a:p>
            <a:endParaRPr lang="en-GB" sz="800" dirty="0">
              <a:solidFill>
                <a:srgbClr val="464547"/>
              </a:solidFill>
            </a:endParaRPr>
          </a:p>
          <a:p>
            <a:endParaRPr lang="en-GB" sz="800" dirty="0">
              <a:solidFill>
                <a:srgbClr val="464547"/>
              </a:solidFill>
            </a:endParaRPr>
          </a:p>
          <a:p>
            <a:endParaRPr lang="en-GB" sz="800" dirty="0">
              <a:solidFill>
                <a:srgbClr val="464547"/>
              </a:solidFill>
            </a:endParaRPr>
          </a:p>
          <a:p>
            <a:endParaRPr lang="en-GB" sz="800" dirty="0">
              <a:solidFill>
                <a:srgbClr val="464547"/>
              </a:solidFill>
            </a:endParaRPr>
          </a:p>
          <a:p>
            <a:endParaRPr lang="en-GB" sz="800" dirty="0">
              <a:solidFill>
                <a:srgbClr val="464547"/>
              </a:solidFill>
            </a:endParaRPr>
          </a:p>
          <a:p>
            <a:endParaRPr lang="en-GB" sz="800" dirty="0">
              <a:solidFill>
                <a:srgbClr val="464547"/>
              </a:solidFill>
            </a:endParaRPr>
          </a:p>
          <a:p>
            <a:endParaRPr lang="en-GB" sz="800" dirty="0">
              <a:solidFill>
                <a:srgbClr val="464547"/>
              </a:solidFill>
            </a:endParaRPr>
          </a:p>
          <a:p>
            <a:endParaRPr lang="en-GB" sz="800" dirty="0">
              <a:solidFill>
                <a:srgbClr val="464547"/>
              </a:solidFill>
            </a:endParaRPr>
          </a:p>
          <a:p>
            <a:endParaRPr lang="en-GB" sz="800" dirty="0">
              <a:solidFill>
                <a:srgbClr val="464547"/>
              </a:solidFill>
            </a:endParaRPr>
          </a:p>
          <a:p>
            <a:endParaRPr lang="en-GB" sz="800" dirty="0">
              <a:solidFill>
                <a:srgbClr val="464547"/>
              </a:solidFill>
            </a:endParaRPr>
          </a:p>
          <a:p>
            <a:endParaRPr lang="en-GB" sz="800" dirty="0">
              <a:solidFill>
                <a:srgbClr val="464547"/>
              </a:solidFill>
            </a:endParaRPr>
          </a:p>
          <a:p>
            <a:endParaRPr lang="en-GB" sz="800" dirty="0">
              <a:solidFill>
                <a:srgbClr val="464547"/>
              </a:solidFill>
            </a:endParaRPr>
          </a:p>
          <a:p>
            <a:endParaRPr lang="en-GB" sz="800" dirty="0">
              <a:solidFill>
                <a:srgbClr val="464547"/>
              </a:solidFill>
            </a:endParaRPr>
          </a:p>
          <a:p>
            <a:endParaRPr lang="en-GB" sz="800" dirty="0">
              <a:solidFill>
                <a:srgbClr val="464547"/>
              </a:solidFill>
            </a:endParaRPr>
          </a:p>
          <a:p>
            <a:endParaRPr lang="en-GB" sz="800" dirty="0">
              <a:solidFill>
                <a:srgbClr val="464547"/>
              </a:solidFill>
            </a:endParaRPr>
          </a:p>
          <a:p>
            <a:r>
              <a:rPr lang="en-GB" sz="700" dirty="0">
                <a:solidFill>
                  <a:srgbClr val="464547"/>
                </a:solidFill>
              </a:rPr>
              <a:t>*Excludes 15 firms which have already met their target</a:t>
            </a:r>
          </a:p>
          <a:p>
            <a:r>
              <a:rPr lang="en-GB" sz="700" dirty="0">
                <a:solidFill>
                  <a:srgbClr val="464547"/>
                </a:solidFill>
              </a:rPr>
              <a:t>†Other levels of management excluding board and executive committee</a:t>
            </a:r>
          </a:p>
        </p:txBody>
      </p:sp>
      <p:graphicFrame>
        <p:nvGraphicFramePr>
          <p:cNvPr id="45" name="Chart 44">
            <a:extLst/>
          </p:cNvPr>
          <p:cNvGraphicFramePr>
            <a:graphicFrameLocks/>
          </p:cNvGraphicFramePr>
          <p:nvPr>
            <p:extLst>
              <p:ext uri="{D42A27DB-BD31-4B8C-83A1-F6EECF244321}">
                <p14:modId xmlns:p14="http://schemas.microsoft.com/office/powerpoint/2010/main" val="1148265723"/>
              </p:ext>
            </p:extLst>
          </p:nvPr>
        </p:nvGraphicFramePr>
        <p:xfrm>
          <a:off x="4205364" y="7410347"/>
          <a:ext cx="2420299" cy="2019488"/>
        </p:xfrm>
        <a:graphic>
          <a:graphicData uri="http://schemas.openxmlformats.org/drawingml/2006/chart">
            <c:chart xmlns:c="http://schemas.openxmlformats.org/drawingml/2006/chart" xmlns:r="http://schemas.openxmlformats.org/officeDocument/2006/relationships" r:id="rId4"/>
          </a:graphicData>
        </a:graphic>
      </p:graphicFrame>
      <p:sp>
        <p:nvSpPr>
          <p:cNvPr id="2" name="Title 1"/>
          <p:cNvSpPr>
            <a:spLocks noGrp="1"/>
          </p:cNvSpPr>
          <p:nvPr>
            <p:ph type="title"/>
          </p:nvPr>
        </p:nvSpPr>
        <p:spPr>
          <a:xfrm>
            <a:off x="89150" y="1012860"/>
            <a:ext cx="2286000" cy="8188290"/>
          </a:xfrm>
        </p:spPr>
        <p:txBody>
          <a:bodyPr anchor="t">
            <a:noAutofit/>
          </a:bodyPr>
          <a:lstStyle/>
          <a:p>
            <a:pPr>
              <a:lnSpc>
                <a:spcPct val="100000"/>
              </a:lnSpc>
            </a:pPr>
            <a:r>
              <a:rPr lang="en-GB" sz="1200" dirty="0">
                <a:latin typeface="Gill Sans Std" panose="020B0502020104020203" pitchFamily="34" charset="0"/>
                <a:cs typeface="Gill Sans"/>
              </a:rPr>
              <a:t>A statement of intent</a:t>
            </a:r>
            <a:r>
              <a:rPr lang="en-GB" sz="1050" dirty="0">
                <a:solidFill>
                  <a:srgbClr val="464547"/>
                </a:solidFill>
                <a:latin typeface="Gill Sans Std Light" panose="020B0302020104020203" pitchFamily="34" charset="0"/>
                <a:cs typeface="Gill Sans"/>
              </a:rPr>
              <a:t/>
            </a:r>
            <a:br>
              <a:rPr lang="en-GB" sz="1050" dirty="0">
                <a:solidFill>
                  <a:srgbClr val="464547"/>
                </a:solidFill>
                <a:latin typeface="Gill Sans Std Light" panose="020B0302020104020203" pitchFamily="34" charset="0"/>
                <a:cs typeface="Gill Sans"/>
              </a:rPr>
            </a:br>
            <a:r>
              <a:rPr lang="en-GB" sz="1000" dirty="0">
                <a:solidFill>
                  <a:srgbClr val="464547"/>
                </a:solidFill>
                <a:latin typeface="Gill Sans Std Light" panose="020B0302020104020203" pitchFamily="34" charset="0"/>
                <a:cs typeface="Gill Sans"/>
              </a:rPr>
              <a:t/>
            </a:r>
            <a:br>
              <a:rPr lang="en-GB" sz="1000" dirty="0">
                <a:solidFill>
                  <a:srgbClr val="464547"/>
                </a:solidFill>
                <a:latin typeface="Gill Sans Std Light" panose="020B0302020104020203" pitchFamily="34" charset="0"/>
                <a:cs typeface="Gill Sans"/>
              </a:rPr>
            </a:br>
            <a:r>
              <a:rPr lang="en-GB" sz="1000" dirty="0">
                <a:solidFill>
                  <a:srgbClr val="464547"/>
                </a:solidFill>
                <a:latin typeface="Gill Sans Std Light" panose="020B0302020104020203" pitchFamily="34" charset="0"/>
                <a:cs typeface="Gill Sans"/>
              </a:rPr>
              <a:t>HM Treasury is very clear in its guidance on what information signatories need to make public and what can be shared confidentially: companies must publish their target clearly online. All other information – including the starting point for senior women in management positions, how the signatory links targets to pay and the name of the accountable executive – can be submitted confidentially to HM Treasury, but HMT has encouraged all firms to be as open as possible on all their Charter commitments. Jayne-Anne </a:t>
            </a:r>
            <a:r>
              <a:rPr lang="en-GB" sz="1000" dirty="0" err="1">
                <a:solidFill>
                  <a:srgbClr val="464547"/>
                </a:solidFill>
                <a:latin typeface="Gill Sans Std Light" panose="020B0302020104020203" pitchFamily="34" charset="0"/>
                <a:cs typeface="Gill Sans"/>
              </a:rPr>
              <a:t>Gadhia’s</a:t>
            </a:r>
            <a:r>
              <a:rPr lang="en-GB" sz="1000" dirty="0">
                <a:solidFill>
                  <a:srgbClr val="464547"/>
                </a:solidFill>
                <a:latin typeface="Gill Sans Std Light" panose="020B0302020104020203" pitchFamily="34" charset="0"/>
                <a:cs typeface="Gill Sans"/>
              </a:rPr>
              <a:t> review of women in financial services, which underpins the Charter principles, suggests that greater openness and publishing gender data can catalyse firms to review policies and practices that prevent women from progressing and tackle problems.</a:t>
            </a:r>
            <a:br>
              <a:rPr lang="en-GB" sz="1000" dirty="0">
                <a:solidFill>
                  <a:srgbClr val="464547"/>
                </a:solidFill>
                <a:latin typeface="Gill Sans Std Light" panose="020B0302020104020203" pitchFamily="34" charset="0"/>
                <a:cs typeface="Gill Sans"/>
              </a:rPr>
            </a:br>
            <a:r>
              <a:rPr lang="en-GB" sz="1000" dirty="0">
                <a:solidFill>
                  <a:srgbClr val="464547"/>
                </a:solidFill>
                <a:latin typeface="Gill Sans Std Light" panose="020B0302020104020203" pitchFamily="34" charset="0"/>
                <a:cs typeface="Gill Sans"/>
              </a:rPr>
              <a:t/>
            </a:r>
            <a:br>
              <a:rPr lang="en-GB" sz="1000" dirty="0">
                <a:solidFill>
                  <a:srgbClr val="464547"/>
                </a:solidFill>
                <a:latin typeface="Gill Sans Std Light" panose="020B0302020104020203" pitchFamily="34" charset="0"/>
                <a:cs typeface="Gill Sans"/>
              </a:rPr>
            </a:br>
            <a:r>
              <a:rPr lang="en-GB" sz="1000" dirty="0">
                <a:solidFill>
                  <a:srgbClr val="464547"/>
                </a:solidFill>
                <a:latin typeface="Gill Sans Std Light" panose="020B0302020104020203" pitchFamily="34" charset="0"/>
                <a:cs typeface="Gill Sans"/>
              </a:rPr>
              <a:t>Fig 7 shows that there is a wide range of what companies choose to publicly disclose above and beyond the Charter requirements. About half of signatories disclose information on the main Charter principles that they have to submit to HM Treasury, such as the name of the accountable executive, how targets are linked to pay and their current level of women in senior management, and nearly half publish narrative around why they chose that particular target and how the target will improve gender diversity within the organisation. A small number have also published workforce data that helps contextualise their target. </a:t>
            </a:r>
            <a:br>
              <a:rPr lang="en-GB" sz="1000" dirty="0">
                <a:solidFill>
                  <a:srgbClr val="464547"/>
                </a:solidFill>
                <a:latin typeface="Gill Sans Std Light" panose="020B0302020104020203" pitchFamily="34" charset="0"/>
                <a:cs typeface="Gill Sans"/>
              </a:rPr>
            </a:br>
            <a:r>
              <a:rPr lang="en-GB" sz="1000" dirty="0">
                <a:solidFill>
                  <a:srgbClr val="464547"/>
                </a:solidFill>
                <a:latin typeface="Gill Sans Std Light" panose="020B0302020104020203" pitchFamily="34" charset="0"/>
                <a:cs typeface="Gill Sans"/>
              </a:rPr>
              <a:t/>
            </a:r>
            <a:br>
              <a:rPr lang="en-GB" sz="1000" dirty="0">
                <a:solidFill>
                  <a:srgbClr val="464547"/>
                </a:solidFill>
                <a:latin typeface="Gill Sans Std Light" panose="020B0302020104020203" pitchFamily="34" charset="0"/>
                <a:cs typeface="Gill Sans"/>
              </a:rPr>
            </a:br>
            <a:r>
              <a:rPr lang="en-GB" sz="1000" dirty="0">
                <a:solidFill>
                  <a:srgbClr val="464547"/>
                </a:solidFill>
                <a:latin typeface="Gill Sans Std Light" panose="020B0302020104020203" pitchFamily="34" charset="0"/>
                <a:cs typeface="Gill Sans"/>
              </a:rPr>
              <a:t>The Charter allows signatories flexibility to define the population of senior management that is subject to the target as there is no definition of senior management that would work for all sizes and types of businesses. Half of firms do not explicitly define senior management (Fig 8i), and for the half that do, the most common definition includes the executive committee plus the two levels of management beneath it (8ii). </a:t>
            </a:r>
            <a:r>
              <a:rPr lang="en-GB" sz="1000" dirty="0">
                <a:solidFill>
                  <a:srgbClr val="464547"/>
                </a:solidFill>
                <a:highlight>
                  <a:srgbClr val="FFFF00"/>
                </a:highlight>
                <a:latin typeface="Gill Sans Std Light" panose="020B0302020104020203" pitchFamily="34" charset="0"/>
                <a:cs typeface="Gill Sans"/>
              </a:rPr>
              <a:t/>
            </a:r>
            <a:br>
              <a:rPr lang="en-GB" sz="1000" dirty="0">
                <a:solidFill>
                  <a:srgbClr val="464547"/>
                </a:solidFill>
                <a:highlight>
                  <a:srgbClr val="FFFF00"/>
                </a:highlight>
                <a:latin typeface="Gill Sans Std Light" panose="020B0302020104020203" pitchFamily="34" charset="0"/>
                <a:cs typeface="Gill Sans"/>
              </a:rPr>
            </a:br>
            <a:endParaRPr lang="en-GB" sz="1000" strike="sngStrike" dirty="0">
              <a:solidFill>
                <a:srgbClr val="464547"/>
              </a:solidFill>
              <a:highlight>
                <a:srgbClr val="FFFF00"/>
              </a:highlight>
              <a:latin typeface="Gill Sans Std Light" panose="020B0302020104020203" pitchFamily="34" charset="0"/>
              <a:cs typeface="Gill Sans Light"/>
            </a:endParaRPr>
          </a:p>
        </p:txBody>
      </p:sp>
      <p:sp>
        <p:nvSpPr>
          <p:cNvPr id="4" name="Footer Placeholder 3"/>
          <p:cNvSpPr>
            <a:spLocks noGrp="1"/>
          </p:cNvSpPr>
          <p:nvPr>
            <p:ph type="ftr" sz="quarter" idx="11"/>
          </p:nvPr>
        </p:nvSpPr>
        <p:spPr/>
        <p:txBody>
          <a:bodyPr/>
          <a:lstStyle/>
          <a:p>
            <a:r>
              <a:rPr lang="en-GB" sz="800" dirty="0">
                <a:solidFill>
                  <a:srgbClr val="0084BA"/>
                </a:solidFill>
                <a:latin typeface="Gill Sans Std" panose="020B0502020104020203" pitchFamily="34" charset="0"/>
                <a:cs typeface="Gill Sans"/>
              </a:rPr>
              <a:t>www.newfinancial.eu</a:t>
            </a:r>
            <a:endParaRPr lang="en-GB" sz="800" dirty="0">
              <a:solidFill>
                <a:srgbClr val="0084BA"/>
              </a:solidFill>
              <a:latin typeface="Gill Sans"/>
              <a:cs typeface="Gill Sans"/>
            </a:endParaRPr>
          </a:p>
        </p:txBody>
      </p:sp>
      <p:sp>
        <p:nvSpPr>
          <p:cNvPr id="5" name="Slide Number Placeholder 4"/>
          <p:cNvSpPr>
            <a:spLocks noGrp="1"/>
          </p:cNvSpPr>
          <p:nvPr>
            <p:ph type="sldNum" sz="quarter" idx="12"/>
          </p:nvPr>
        </p:nvSpPr>
        <p:spPr/>
        <p:txBody>
          <a:bodyPr/>
          <a:lstStyle/>
          <a:p>
            <a:fld id="{9D68F150-1A04-45D7-88E7-F1EAF1C327D5}" type="slidenum">
              <a:rPr lang="en-GB" sz="800" smtClean="0">
                <a:solidFill>
                  <a:srgbClr val="464547"/>
                </a:solidFill>
                <a:latin typeface="Gill Sans Std Light" panose="020B0302020104020203" pitchFamily="34" charset="0"/>
              </a:rPr>
              <a:t>6</a:t>
            </a:fld>
            <a:endParaRPr lang="en-GB" sz="800" dirty="0">
              <a:solidFill>
                <a:srgbClr val="464547"/>
              </a:solidFill>
              <a:latin typeface="Gill Sans Std Light" panose="020B0302020104020203" pitchFamily="34" charset="0"/>
            </a:endParaRPr>
          </a:p>
        </p:txBody>
      </p:sp>
      <p:cxnSp>
        <p:nvCxnSpPr>
          <p:cNvPr id="7" name="Straight Connector 6"/>
          <p:cNvCxnSpPr/>
          <p:nvPr/>
        </p:nvCxnSpPr>
        <p:spPr>
          <a:xfrm>
            <a:off x="2390800" y="954000"/>
            <a:ext cx="0" cy="8352000"/>
          </a:xfrm>
          <a:prstGeom prst="line">
            <a:avLst/>
          </a:prstGeom>
          <a:ln w="12700">
            <a:solidFill>
              <a:schemeClr val="bg1">
                <a:lumMod val="7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2448000" y="1275394"/>
            <a:ext cx="4176000" cy="0"/>
          </a:xfrm>
          <a:prstGeom prst="line">
            <a:avLst/>
          </a:prstGeom>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80963" y="0"/>
            <a:ext cx="6696075" cy="369332"/>
          </a:xfrm>
          <a:prstGeom prst="rect">
            <a:avLst/>
          </a:prstGeom>
          <a:solidFill>
            <a:schemeClr val="bg1">
              <a:lumMod val="85000"/>
            </a:schemeClr>
          </a:solidFill>
          <a:ln>
            <a:noFill/>
          </a:ln>
        </p:spPr>
        <p:txBody>
          <a:bodyPr wrap="square" rtlCol="0">
            <a:spAutoFit/>
          </a:bodyPr>
          <a:lstStyle/>
          <a:p>
            <a:r>
              <a:rPr lang="en-GB" dirty="0">
                <a:latin typeface="Gill Sans Std" panose="020B0502020104020203" pitchFamily="34" charset="0"/>
                <a:cs typeface="Gill Sans"/>
              </a:rPr>
              <a:t>FACING PUBLIC SCRUTINY</a:t>
            </a:r>
          </a:p>
        </p:txBody>
      </p:sp>
      <p:graphicFrame>
        <p:nvGraphicFramePr>
          <p:cNvPr id="46" name="Chart 45">
            <a:extLst/>
          </p:cNvPr>
          <p:cNvGraphicFramePr>
            <a:graphicFrameLocks/>
          </p:cNvGraphicFramePr>
          <p:nvPr>
            <p:extLst>
              <p:ext uri="{D42A27DB-BD31-4B8C-83A1-F6EECF244321}">
                <p14:modId xmlns:p14="http://schemas.microsoft.com/office/powerpoint/2010/main" val="3975936401"/>
              </p:ext>
            </p:extLst>
          </p:nvPr>
        </p:nvGraphicFramePr>
        <p:xfrm>
          <a:off x="2532805" y="7603719"/>
          <a:ext cx="1356858" cy="1504125"/>
        </p:xfrm>
        <a:graphic>
          <a:graphicData uri="http://schemas.openxmlformats.org/drawingml/2006/chart">
            <c:chart xmlns:c="http://schemas.openxmlformats.org/drawingml/2006/chart" xmlns:r="http://schemas.openxmlformats.org/officeDocument/2006/relationships" r:id="rId5"/>
          </a:graphicData>
        </a:graphic>
      </p:graphicFrame>
      <p:cxnSp>
        <p:nvCxnSpPr>
          <p:cNvPr id="47" name="Straight Connector 46"/>
          <p:cNvCxnSpPr/>
          <p:nvPr/>
        </p:nvCxnSpPr>
        <p:spPr>
          <a:xfrm>
            <a:off x="2449663" y="7066140"/>
            <a:ext cx="4176000" cy="0"/>
          </a:xfrm>
          <a:prstGeom prst="line">
            <a:avLst/>
          </a:prstGeom>
        </p:spPr>
        <p:style>
          <a:lnRef idx="1">
            <a:schemeClr val="accent1"/>
          </a:lnRef>
          <a:fillRef idx="0">
            <a:schemeClr val="accent1"/>
          </a:fillRef>
          <a:effectRef idx="0">
            <a:schemeClr val="accent1"/>
          </a:effectRef>
          <a:fontRef idx="minor">
            <a:schemeClr val="tx1"/>
          </a:fontRef>
        </p:style>
      </p:cxnSp>
      <p:sp>
        <p:nvSpPr>
          <p:cNvPr id="48" name="TextBox 47"/>
          <p:cNvSpPr txBox="1"/>
          <p:nvPr/>
        </p:nvSpPr>
        <p:spPr>
          <a:xfrm>
            <a:off x="2413663" y="6780746"/>
            <a:ext cx="3974513" cy="800219"/>
          </a:xfrm>
          <a:prstGeom prst="rect">
            <a:avLst/>
          </a:prstGeom>
          <a:noFill/>
        </p:spPr>
        <p:txBody>
          <a:bodyPr wrap="square" rtlCol="0">
            <a:spAutoFit/>
          </a:bodyPr>
          <a:lstStyle/>
          <a:p>
            <a:pPr lvl="0"/>
            <a:r>
              <a:rPr lang="en-GB" sz="1200" b="1" dirty="0">
                <a:solidFill>
                  <a:schemeClr val="bg1">
                    <a:lumMod val="50000"/>
                  </a:schemeClr>
                </a:solidFill>
              </a:rPr>
              <a:t>Fig. 8  </a:t>
            </a:r>
            <a:r>
              <a:rPr lang="en-GB" sz="1200" b="1" dirty="0">
                <a:solidFill>
                  <a:srgbClr val="0084BA"/>
                </a:solidFill>
              </a:rPr>
              <a:t>Clarity on senior management </a:t>
            </a:r>
            <a:endParaRPr lang="en-GB" sz="800" b="1" dirty="0">
              <a:solidFill>
                <a:srgbClr val="0084BA"/>
              </a:solidFill>
            </a:endParaRPr>
          </a:p>
          <a:p>
            <a:pPr lvl="0"/>
            <a:endParaRPr lang="en-GB" sz="800" dirty="0">
              <a:solidFill>
                <a:srgbClr val="464547"/>
              </a:solidFill>
            </a:endParaRPr>
          </a:p>
          <a:p>
            <a:r>
              <a:rPr lang="en-GB" sz="1000" b="1" dirty="0">
                <a:solidFill>
                  <a:srgbClr val="464547"/>
                </a:solidFill>
              </a:rPr>
              <a:t>  </a:t>
            </a:r>
            <a:r>
              <a:rPr lang="en-GB" sz="800" dirty="0">
                <a:solidFill>
                  <a:srgbClr val="464547"/>
                </a:solidFill>
              </a:rPr>
              <a:t>i) Whether senior                          	ii) For those firms that did, how senior</a:t>
            </a:r>
          </a:p>
          <a:p>
            <a:r>
              <a:rPr lang="en-GB" sz="800" dirty="0">
                <a:solidFill>
                  <a:srgbClr val="464547"/>
                </a:solidFill>
              </a:rPr>
              <a:t>   management was                            	management was defined, % of firms </a:t>
            </a:r>
          </a:p>
          <a:p>
            <a:pPr lvl="0"/>
            <a:r>
              <a:rPr lang="en-GB" sz="800" dirty="0">
                <a:solidFill>
                  <a:srgbClr val="464547"/>
                </a:solidFill>
              </a:rPr>
              <a:t>  defined,  % of firms </a:t>
            </a:r>
          </a:p>
        </p:txBody>
      </p:sp>
    </p:spTree>
    <p:extLst>
      <p:ext uri="{BB962C8B-B14F-4D97-AF65-F5344CB8AC3E}">
        <p14:creationId xmlns:p14="http://schemas.microsoft.com/office/powerpoint/2010/main" val="9100453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TextBox 38"/>
          <p:cNvSpPr txBox="1"/>
          <p:nvPr/>
        </p:nvSpPr>
        <p:spPr>
          <a:xfrm>
            <a:off x="80475" y="992540"/>
            <a:ext cx="2181713" cy="646331"/>
          </a:xfrm>
          <a:prstGeom prst="rect">
            <a:avLst/>
          </a:prstGeom>
          <a:noFill/>
        </p:spPr>
        <p:txBody>
          <a:bodyPr wrap="square" rtlCol="0">
            <a:spAutoFit/>
          </a:bodyPr>
          <a:lstStyle/>
          <a:p>
            <a:pPr lvl="0"/>
            <a:r>
              <a:rPr lang="en-GB" sz="1200" b="1" dirty="0">
                <a:solidFill>
                  <a:prstClr val="white">
                    <a:lumMod val="50000"/>
                  </a:prstClr>
                </a:solidFill>
              </a:rPr>
              <a:t>Fig. 9  </a:t>
            </a:r>
            <a:r>
              <a:rPr lang="en-GB" sz="1200" b="1" dirty="0">
                <a:solidFill>
                  <a:srgbClr val="0084BA"/>
                </a:solidFill>
              </a:rPr>
              <a:t>Types of link to pay</a:t>
            </a:r>
          </a:p>
          <a:p>
            <a:pPr lvl="0"/>
            <a:endParaRPr lang="en-GB" sz="800" dirty="0">
              <a:solidFill>
                <a:srgbClr val="464547"/>
              </a:solidFill>
            </a:endParaRPr>
          </a:p>
          <a:p>
            <a:pPr lvl="0"/>
            <a:r>
              <a:rPr lang="en-GB" sz="800" dirty="0">
                <a:solidFill>
                  <a:srgbClr val="464547"/>
                </a:solidFill>
              </a:rPr>
              <a:t>Different methods employed to link diversity targets to pay, % of firms</a:t>
            </a:r>
          </a:p>
        </p:txBody>
      </p:sp>
      <p:cxnSp>
        <p:nvCxnSpPr>
          <p:cNvPr id="36" name="Straight Connector 35"/>
          <p:cNvCxnSpPr/>
          <p:nvPr/>
        </p:nvCxnSpPr>
        <p:spPr>
          <a:xfrm>
            <a:off x="80475" y="1249200"/>
            <a:ext cx="2052000" cy="1555"/>
          </a:xfrm>
          <a:prstGeom prst="line">
            <a:avLst/>
          </a:prstGeom>
          <a:ln>
            <a:solidFill>
              <a:srgbClr val="0084BA"/>
            </a:solidFill>
          </a:ln>
        </p:spPr>
        <p:style>
          <a:lnRef idx="1">
            <a:schemeClr val="accent1"/>
          </a:lnRef>
          <a:fillRef idx="0">
            <a:schemeClr val="accent1"/>
          </a:fillRef>
          <a:effectRef idx="0">
            <a:schemeClr val="accent1"/>
          </a:effectRef>
          <a:fontRef idx="minor">
            <a:schemeClr val="tx1"/>
          </a:fontRef>
        </p:style>
      </p:cxnSp>
      <p:graphicFrame>
        <p:nvGraphicFramePr>
          <p:cNvPr id="18" name="Chart 17">
            <a:extLst/>
          </p:cNvPr>
          <p:cNvGraphicFramePr>
            <a:graphicFrameLocks/>
          </p:cNvGraphicFramePr>
          <p:nvPr>
            <p:extLst>
              <p:ext uri="{D42A27DB-BD31-4B8C-83A1-F6EECF244321}">
                <p14:modId xmlns:p14="http://schemas.microsoft.com/office/powerpoint/2010/main" val="3903032875"/>
              </p:ext>
            </p:extLst>
          </p:nvPr>
        </p:nvGraphicFramePr>
        <p:xfrm>
          <a:off x="130788" y="1638870"/>
          <a:ext cx="2131400" cy="1729805"/>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25" name="Chart 24">
            <a:extLst/>
          </p:cNvPr>
          <p:cNvGraphicFramePr>
            <a:graphicFrameLocks/>
          </p:cNvGraphicFramePr>
          <p:nvPr>
            <p:extLst>
              <p:ext uri="{D42A27DB-BD31-4B8C-83A1-F6EECF244321}">
                <p14:modId xmlns:p14="http://schemas.microsoft.com/office/powerpoint/2010/main" val="2777199906"/>
              </p:ext>
            </p:extLst>
          </p:nvPr>
        </p:nvGraphicFramePr>
        <p:xfrm>
          <a:off x="2424163" y="1499601"/>
          <a:ext cx="1440000" cy="1800000"/>
        </p:xfrm>
        <a:graphic>
          <a:graphicData uri="http://schemas.openxmlformats.org/drawingml/2006/chart">
            <c:chart xmlns:c="http://schemas.openxmlformats.org/drawingml/2006/chart" xmlns:r="http://schemas.openxmlformats.org/officeDocument/2006/relationships" r:id="rId4"/>
          </a:graphicData>
        </a:graphic>
      </p:graphicFrame>
      <p:sp>
        <p:nvSpPr>
          <p:cNvPr id="19" name="TextBox 18"/>
          <p:cNvSpPr txBox="1"/>
          <p:nvPr/>
        </p:nvSpPr>
        <p:spPr>
          <a:xfrm>
            <a:off x="2402475" y="988233"/>
            <a:ext cx="2128834" cy="661720"/>
          </a:xfrm>
          <a:prstGeom prst="rect">
            <a:avLst/>
          </a:prstGeom>
          <a:noFill/>
        </p:spPr>
        <p:txBody>
          <a:bodyPr wrap="square" rtlCol="0">
            <a:spAutoFit/>
          </a:bodyPr>
          <a:lstStyle/>
          <a:p>
            <a:r>
              <a:rPr lang="en-GB" sz="1200" b="1" dirty="0">
                <a:solidFill>
                  <a:schemeClr val="bg1">
                    <a:lumMod val="50000"/>
                  </a:schemeClr>
                </a:solidFill>
              </a:rPr>
              <a:t>Fig. 10  </a:t>
            </a:r>
            <a:r>
              <a:rPr lang="en-GB" sz="1200" b="1" dirty="0">
                <a:solidFill>
                  <a:srgbClr val="0084BA"/>
                </a:solidFill>
              </a:rPr>
              <a:t>Men at work</a:t>
            </a:r>
          </a:p>
          <a:p>
            <a:endParaRPr lang="en-GB" sz="800" strike="sngStrike" dirty="0">
              <a:solidFill>
                <a:srgbClr val="464547"/>
              </a:solidFill>
            </a:endParaRPr>
          </a:p>
          <a:p>
            <a:r>
              <a:rPr lang="en-GB" sz="800" dirty="0">
                <a:solidFill>
                  <a:srgbClr val="464547"/>
                </a:solidFill>
              </a:rPr>
              <a:t>Gender breakdown of accountable </a:t>
            </a:r>
          </a:p>
          <a:p>
            <a:r>
              <a:rPr lang="en-GB" sz="800" dirty="0">
                <a:solidFill>
                  <a:srgbClr val="464547"/>
                </a:solidFill>
              </a:rPr>
              <a:t>executive, % of firms</a:t>
            </a:r>
          </a:p>
        </p:txBody>
      </p:sp>
      <p:sp>
        <p:nvSpPr>
          <p:cNvPr id="22" name="TextBox 21"/>
          <p:cNvSpPr txBox="1"/>
          <p:nvPr/>
        </p:nvSpPr>
        <p:spPr>
          <a:xfrm>
            <a:off x="4075675" y="988233"/>
            <a:ext cx="2167886" cy="538609"/>
          </a:xfrm>
          <a:prstGeom prst="rect">
            <a:avLst/>
          </a:prstGeom>
          <a:noFill/>
        </p:spPr>
        <p:txBody>
          <a:bodyPr wrap="square" rtlCol="0">
            <a:spAutoFit/>
          </a:bodyPr>
          <a:lstStyle/>
          <a:p>
            <a:r>
              <a:rPr lang="en-GB" sz="1200" b="1" dirty="0">
                <a:solidFill>
                  <a:schemeClr val="bg1">
                    <a:lumMod val="50000"/>
                  </a:schemeClr>
                </a:solidFill>
              </a:rPr>
              <a:t>Fig.11  </a:t>
            </a:r>
            <a:r>
              <a:rPr lang="en-GB" sz="1200" b="1" dirty="0">
                <a:solidFill>
                  <a:srgbClr val="0084BA"/>
                </a:solidFill>
              </a:rPr>
              <a:t>Division of labour</a:t>
            </a:r>
          </a:p>
          <a:p>
            <a:endParaRPr lang="en-GB" sz="800" dirty="0">
              <a:solidFill>
                <a:srgbClr val="464547"/>
              </a:solidFill>
            </a:endParaRPr>
          </a:p>
          <a:p>
            <a:r>
              <a:rPr lang="en-GB" sz="800" dirty="0">
                <a:solidFill>
                  <a:srgbClr val="464547"/>
                </a:solidFill>
              </a:rPr>
              <a:t>Job titles of accountable executive, % of firms</a:t>
            </a:r>
          </a:p>
        </p:txBody>
      </p:sp>
      <p:cxnSp>
        <p:nvCxnSpPr>
          <p:cNvPr id="23" name="Straight Connector 22"/>
          <p:cNvCxnSpPr/>
          <p:nvPr/>
        </p:nvCxnSpPr>
        <p:spPr>
          <a:xfrm>
            <a:off x="2438475" y="1249708"/>
            <a:ext cx="1440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4113852" y="1249708"/>
            <a:ext cx="2376000" cy="0"/>
          </a:xfrm>
          <a:prstGeom prst="line">
            <a:avLst/>
          </a:prstGeom>
        </p:spPr>
        <p:style>
          <a:lnRef idx="1">
            <a:schemeClr val="accent1"/>
          </a:lnRef>
          <a:fillRef idx="0">
            <a:schemeClr val="accent1"/>
          </a:fillRef>
          <a:effectRef idx="0">
            <a:schemeClr val="accent1"/>
          </a:effectRef>
          <a:fontRef idx="minor">
            <a:schemeClr val="tx1"/>
          </a:fontRef>
        </p:style>
      </p:cxnSp>
      <p:graphicFrame>
        <p:nvGraphicFramePr>
          <p:cNvPr id="28" name="Chart 27">
            <a:extLst/>
          </p:cNvPr>
          <p:cNvGraphicFramePr>
            <a:graphicFrameLocks/>
          </p:cNvGraphicFramePr>
          <p:nvPr>
            <p:extLst>
              <p:ext uri="{D42A27DB-BD31-4B8C-83A1-F6EECF244321}">
                <p14:modId xmlns:p14="http://schemas.microsoft.com/office/powerpoint/2010/main" val="1877001964"/>
              </p:ext>
            </p:extLst>
          </p:nvPr>
        </p:nvGraphicFramePr>
        <p:xfrm>
          <a:off x="3991925" y="1469330"/>
          <a:ext cx="2520000" cy="1800000"/>
        </p:xfrm>
        <a:graphic>
          <a:graphicData uri="http://schemas.openxmlformats.org/drawingml/2006/chart">
            <c:chart xmlns:c="http://schemas.openxmlformats.org/drawingml/2006/chart" xmlns:r="http://schemas.openxmlformats.org/officeDocument/2006/relationships" r:id="rId5"/>
          </a:graphicData>
        </a:graphic>
      </p:graphicFrame>
      <p:sp>
        <p:nvSpPr>
          <p:cNvPr id="30" name="TextBox 29"/>
          <p:cNvSpPr txBox="1"/>
          <p:nvPr/>
        </p:nvSpPr>
        <p:spPr>
          <a:xfrm>
            <a:off x="90000" y="6539900"/>
            <a:ext cx="6691313" cy="553998"/>
          </a:xfrm>
          <a:prstGeom prst="rect">
            <a:avLst/>
          </a:prstGeom>
          <a:noFill/>
        </p:spPr>
        <p:txBody>
          <a:bodyPr wrap="square" rtlCol="0">
            <a:spAutoFit/>
          </a:bodyPr>
          <a:lstStyle/>
          <a:p>
            <a:r>
              <a:rPr lang="en-GB" sz="1200" b="1" dirty="0">
                <a:solidFill>
                  <a:schemeClr val="bg1">
                    <a:lumMod val="50000"/>
                  </a:schemeClr>
                </a:solidFill>
              </a:rPr>
              <a:t>Fig. 12  </a:t>
            </a:r>
            <a:r>
              <a:rPr lang="en-GB" sz="1200" b="1" dirty="0">
                <a:solidFill>
                  <a:srgbClr val="0084BA"/>
                </a:solidFill>
              </a:rPr>
              <a:t>Actions to achieve targets </a:t>
            </a:r>
            <a:endParaRPr lang="en-GB" sz="900" dirty="0">
              <a:solidFill>
                <a:srgbClr val="0084BA"/>
              </a:solidFill>
            </a:endParaRPr>
          </a:p>
          <a:p>
            <a:endParaRPr lang="en-GB" sz="900" b="1" dirty="0">
              <a:solidFill>
                <a:schemeClr val="tx1">
                  <a:alpha val="80000"/>
                </a:schemeClr>
              </a:solidFill>
            </a:endParaRPr>
          </a:p>
          <a:p>
            <a:r>
              <a:rPr lang="en-GB" sz="900" dirty="0">
                <a:solidFill>
                  <a:srgbClr val="464547"/>
                </a:solidFill>
              </a:rPr>
              <a:t>Top 10 strategies disclosed by signatories to reach targets for women in senior management, number of firms </a:t>
            </a:r>
          </a:p>
        </p:txBody>
      </p:sp>
      <p:cxnSp>
        <p:nvCxnSpPr>
          <p:cNvPr id="31" name="Straight Connector 30"/>
          <p:cNvCxnSpPr/>
          <p:nvPr/>
        </p:nvCxnSpPr>
        <p:spPr>
          <a:xfrm>
            <a:off x="90000" y="6824300"/>
            <a:ext cx="6552000" cy="1555"/>
          </a:xfrm>
          <a:prstGeom prst="line">
            <a:avLst/>
          </a:prstGeom>
          <a:ln>
            <a:solidFill>
              <a:srgbClr val="0084BA"/>
            </a:solidFill>
          </a:ln>
        </p:spPr>
        <p:style>
          <a:lnRef idx="1">
            <a:schemeClr val="accent1"/>
          </a:lnRef>
          <a:fillRef idx="0">
            <a:schemeClr val="accent1"/>
          </a:fillRef>
          <a:effectRef idx="0">
            <a:schemeClr val="accent1"/>
          </a:effectRef>
          <a:fontRef idx="minor">
            <a:schemeClr val="tx1"/>
          </a:fontRef>
        </p:style>
      </p:cxnSp>
      <p:sp>
        <p:nvSpPr>
          <p:cNvPr id="4" name="Footer Placeholder 3"/>
          <p:cNvSpPr>
            <a:spLocks noGrp="1"/>
          </p:cNvSpPr>
          <p:nvPr>
            <p:ph type="ftr" sz="quarter" idx="11"/>
          </p:nvPr>
        </p:nvSpPr>
        <p:spPr/>
        <p:txBody>
          <a:bodyPr/>
          <a:lstStyle/>
          <a:p>
            <a:r>
              <a:rPr lang="en-GB" sz="800" dirty="0">
                <a:solidFill>
                  <a:srgbClr val="0084BA"/>
                </a:solidFill>
                <a:latin typeface="Gill Sans Std" panose="020B0502020104020203" pitchFamily="34" charset="0"/>
                <a:cs typeface="Gill Sans"/>
              </a:rPr>
              <a:t>www.newfinancial.eu	</a:t>
            </a:r>
            <a:endParaRPr lang="en-GB" sz="800" dirty="0">
              <a:solidFill>
                <a:srgbClr val="0084BA"/>
              </a:solidFill>
              <a:latin typeface="Gill Sans"/>
              <a:cs typeface="Gill Sans"/>
            </a:endParaRPr>
          </a:p>
        </p:txBody>
      </p:sp>
      <p:sp>
        <p:nvSpPr>
          <p:cNvPr id="5" name="Slide Number Placeholder 4"/>
          <p:cNvSpPr>
            <a:spLocks noGrp="1"/>
          </p:cNvSpPr>
          <p:nvPr>
            <p:ph type="sldNum" sz="quarter" idx="12"/>
          </p:nvPr>
        </p:nvSpPr>
        <p:spPr/>
        <p:txBody>
          <a:bodyPr/>
          <a:lstStyle/>
          <a:p>
            <a:fld id="{9D68F150-1A04-45D7-88E7-F1EAF1C327D5}" type="slidenum">
              <a:rPr lang="en-GB" sz="800" smtClean="0">
                <a:solidFill>
                  <a:srgbClr val="464547"/>
                </a:solidFill>
                <a:latin typeface="Gill Sans Std Light" panose="020B0302020104020203" pitchFamily="34" charset="0"/>
              </a:rPr>
              <a:t>7</a:t>
            </a:fld>
            <a:endParaRPr lang="en-GB" sz="800" dirty="0">
              <a:solidFill>
                <a:srgbClr val="464547"/>
              </a:solidFill>
              <a:latin typeface="Gill Sans Std Light" panose="020B0302020104020203" pitchFamily="34" charset="0"/>
            </a:endParaRPr>
          </a:p>
        </p:txBody>
      </p:sp>
      <p:sp>
        <p:nvSpPr>
          <p:cNvPr id="14" name="TextBox 13"/>
          <p:cNvSpPr txBox="1"/>
          <p:nvPr/>
        </p:nvSpPr>
        <p:spPr>
          <a:xfrm>
            <a:off x="80963" y="0"/>
            <a:ext cx="6696075" cy="369332"/>
          </a:xfrm>
          <a:prstGeom prst="rect">
            <a:avLst/>
          </a:prstGeom>
          <a:solidFill>
            <a:schemeClr val="bg1">
              <a:lumMod val="85000"/>
            </a:schemeClr>
          </a:solidFill>
          <a:ln>
            <a:noFill/>
          </a:ln>
        </p:spPr>
        <p:txBody>
          <a:bodyPr wrap="square" rtlCol="0">
            <a:spAutoFit/>
          </a:bodyPr>
          <a:lstStyle/>
          <a:p>
            <a:r>
              <a:rPr lang="en-GB" dirty="0">
                <a:latin typeface="Gill Sans Std" panose="020B0502020104020203" pitchFamily="34" charset="0"/>
                <a:cs typeface="Gill Sans"/>
              </a:rPr>
              <a:t>LINK TO PAY,  ACCOUNTABLE EXECUTIVE,  AND ACTION PLANS</a:t>
            </a:r>
          </a:p>
        </p:txBody>
      </p:sp>
      <p:cxnSp>
        <p:nvCxnSpPr>
          <p:cNvPr id="41" name="Straight Connector 40"/>
          <p:cNvCxnSpPr/>
          <p:nvPr/>
        </p:nvCxnSpPr>
        <p:spPr>
          <a:xfrm flipH="1">
            <a:off x="9567991" y="7050982"/>
            <a:ext cx="25719" cy="2204218"/>
          </a:xfrm>
          <a:prstGeom prst="line">
            <a:avLst/>
          </a:prstGeom>
          <a:ln w="31750">
            <a:solidFill>
              <a:srgbClr val="FF0000"/>
            </a:solidFill>
          </a:ln>
        </p:spPr>
        <p:style>
          <a:lnRef idx="1">
            <a:schemeClr val="accent1"/>
          </a:lnRef>
          <a:fillRef idx="0">
            <a:schemeClr val="accent1"/>
          </a:fillRef>
          <a:effectRef idx="0">
            <a:schemeClr val="accent1"/>
          </a:effectRef>
          <a:fontRef idx="minor">
            <a:schemeClr val="tx1"/>
          </a:fontRef>
        </p:style>
      </p:cxnSp>
      <p:sp>
        <p:nvSpPr>
          <p:cNvPr id="29" name="TextBox 28"/>
          <p:cNvSpPr txBox="1"/>
          <p:nvPr/>
        </p:nvSpPr>
        <p:spPr>
          <a:xfrm>
            <a:off x="76201" y="3349539"/>
            <a:ext cx="3343275" cy="3077766"/>
          </a:xfrm>
          <a:prstGeom prst="rect">
            <a:avLst/>
          </a:prstGeom>
          <a:noFill/>
        </p:spPr>
        <p:txBody>
          <a:bodyPr wrap="square" numCol="1" rtlCol="0">
            <a:spAutoFit/>
          </a:bodyPr>
          <a:lstStyle/>
          <a:p>
            <a:pPr lvl="0"/>
            <a:r>
              <a:rPr lang="en-GB" sz="1200" dirty="0">
                <a:solidFill>
                  <a:prstClr val="black"/>
                </a:solidFill>
                <a:latin typeface="Gill Sans Std" panose="020B0502020104020203" pitchFamily="34" charset="0"/>
                <a:cs typeface="Gill Sans"/>
              </a:rPr>
              <a:t>Linking targets to pay</a:t>
            </a:r>
            <a:r>
              <a:rPr lang="en-GB" sz="1000" dirty="0">
                <a:solidFill>
                  <a:prstClr val="black"/>
                </a:solidFill>
                <a:latin typeface="Gill Sans Std" panose="020B0502020104020203" pitchFamily="34" charset="0"/>
                <a:cs typeface="Gill Sans"/>
              </a:rPr>
              <a:t/>
            </a:r>
            <a:br>
              <a:rPr lang="en-GB" sz="1000" dirty="0">
                <a:solidFill>
                  <a:prstClr val="black"/>
                </a:solidFill>
                <a:latin typeface="Gill Sans Std" panose="020B0502020104020203" pitchFamily="34" charset="0"/>
                <a:cs typeface="Gill Sans"/>
              </a:rPr>
            </a:br>
            <a:r>
              <a:rPr lang="en-GB" sz="1000" dirty="0">
                <a:solidFill>
                  <a:prstClr val="black"/>
                </a:solidFill>
                <a:latin typeface="Gill Sans Std" panose="020B0502020104020203" pitchFamily="34" charset="0"/>
                <a:cs typeface="Gill Sans"/>
              </a:rPr>
              <a:t/>
            </a:r>
            <a:br>
              <a:rPr lang="en-GB" sz="1000" dirty="0">
                <a:solidFill>
                  <a:prstClr val="black"/>
                </a:solidFill>
                <a:latin typeface="Gill Sans Std" panose="020B0502020104020203" pitchFamily="34" charset="0"/>
                <a:cs typeface="Gill Sans"/>
              </a:rPr>
            </a:br>
            <a:r>
              <a:rPr lang="en-GB" sz="1000" dirty="0">
                <a:solidFill>
                  <a:srgbClr val="464547"/>
                </a:solidFill>
                <a:latin typeface="Gill Sans Std Light" panose="020B0302020104020203" pitchFamily="34" charset="0"/>
                <a:cs typeface="Gill Sans"/>
              </a:rPr>
              <a:t>Incorporating gender diversity targets into bonus awards or as part of a balanced scorecard approach are the most common way of linking targets to manager’s pay (Fig 9). Four firms disclose the amount of pay tied to meeting gender targets. For most financial services firms, the portion of bonus allocated to non-financial criteria is small, but the action of creating this link sends a clear signal of intent that diversity is taken seriously by a company. The “other” category in our analysis includes targets as part of an overall assessment and linking the target to pay of specific roles (eg CEO). </a:t>
            </a:r>
            <a:br>
              <a:rPr lang="en-GB" sz="1000" dirty="0">
                <a:solidFill>
                  <a:srgbClr val="464547"/>
                </a:solidFill>
                <a:latin typeface="Gill Sans Std Light" panose="020B0302020104020203" pitchFamily="34" charset="0"/>
                <a:cs typeface="Gill Sans"/>
              </a:rPr>
            </a:br>
            <a:r>
              <a:rPr lang="en-GB" sz="1000" dirty="0">
                <a:solidFill>
                  <a:srgbClr val="464547"/>
                </a:solidFill>
                <a:latin typeface="Gill Sans Std Light" panose="020B0302020104020203" pitchFamily="34" charset="0"/>
                <a:cs typeface="Gill Sans"/>
              </a:rPr>
              <a:t/>
            </a:r>
            <a:br>
              <a:rPr lang="en-GB" sz="1000" dirty="0">
                <a:solidFill>
                  <a:srgbClr val="464547"/>
                </a:solidFill>
                <a:latin typeface="Gill Sans Std Light" panose="020B0302020104020203" pitchFamily="34" charset="0"/>
                <a:cs typeface="Gill Sans"/>
              </a:rPr>
            </a:br>
            <a:r>
              <a:rPr lang="en-GB" sz="1200" dirty="0">
                <a:solidFill>
                  <a:prstClr val="black"/>
                </a:solidFill>
                <a:latin typeface="Gill Sans Std" panose="020B0502020104020203" pitchFamily="34" charset="0"/>
                <a:cs typeface="Gill Sans"/>
              </a:rPr>
              <a:t>The role of accountable exec</a:t>
            </a:r>
            <a:r>
              <a:rPr lang="en-GB" sz="1000" dirty="0">
                <a:solidFill>
                  <a:prstClr val="black"/>
                </a:solidFill>
                <a:latin typeface="Gill Sans Std" panose="020B0502020104020203" pitchFamily="34" charset="0"/>
                <a:cs typeface="Gill Sans"/>
              </a:rPr>
              <a:t/>
            </a:r>
            <a:br>
              <a:rPr lang="en-GB" sz="1000" dirty="0">
                <a:solidFill>
                  <a:prstClr val="black"/>
                </a:solidFill>
                <a:latin typeface="Gill Sans Std" panose="020B0502020104020203" pitchFamily="34" charset="0"/>
                <a:cs typeface="Gill Sans"/>
              </a:rPr>
            </a:br>
            <a:r>
              <a:rPr lang="en-GB" sz="1000" dirty="0">
                <a:solidFill>
                  <a:prstClr val="black"/>
                </a:solidFill>
                <a:latin typeface="Gill Sans Std" panose="020B0502020104020203" pitchFamily="34" charset="0"/>
                <a:cs typeface="Gill Sans"/>
              </a:rPr>
              <a:t/>
            </a:r>
            <a:br>
              <a:rPr lang="en-GB" sz="1000" dirty="0">
                <a:solidFill>
                  <a:prstClr val="black"/>
                </a:solidFill>
                <a:latin typeface="Gill Sans Std" panose="020B0502020104020203" pitchFamily="34" charset="0"/>
                <a:cs typeface="Gill Sans"/>
              </a:rPr>
            </a:br>
            <a:r>
              <a:rPr lang="en-GB" sz="1000" dirty="0">
                <a:solidFill>
                  <a:srgbClr val="464547"/>
                </a:solidFill>
                <a:latin typeface="Gill Sans Std Light" panose="020B0302020104020203" pitchFamily="34" charset="0"/>
                <a:cs typeface="Gill Sans"/>
              </a:rPr>
              <a:t>The concept of allocating an executive to be accountable for diversity and inclusion was inspired by the introduction of the Senior Manager Regime by UK regulators. Jayne-Anne </a:t>
            </a:r>
            <a:r>
              <a:rPr lang="en-GB" sz="1000" dirty="0" err="1">
                <a:solidFill>
                  <a:srgbClr val="464547"/>
                </a:solidFill>
                <a:latin typeface="Gill Sans Std Light" panose="020B0302020104020203" pitchFamily="34" charset="0"/>
                <a:cs typeface="Gill Sans"/>
              </a:rPr>
              <a:t>Gadhia’s</a:t>
            </a:r>
            <a:r>
              <a:rPr lang="en-GB" sz="1000" dirty="0">
                <a:solidFill>
                  <a:srgbClr val="464547"/>
                </a:solidFill>
                <a:latin typeface="Gill Sans Std Light" panose="020B0302020104020203" pitchFamily="34" charset="0"/>
                <a:cs typeface="Gill Sans"/>
              </a:rPr>
              <a:t> review of women in financial services makes the case for</a:t>
            </a:r>
            <a:endParaRPr lang="en-GB" sz="1000" dirty="0">
              <a:solidFill>
                <a:srgbClr val="414141"/>
              </a:solidFill>
              <a:highlight>
                <a:srgbClr val="FFFF00"/>
              </a:highlight>
              <a:latin typeface="Gill Sans Std Light" panose="020B0302020104020203" pitchFamily="34" charset="0"/>
              <a:cs typeface="Gill Sans Light"/>
            </a:endParaRPr>
          </a:p>
        </p:txBody>
      </p:sp>
      <p:sp>
        <p:nvSpPr>
          <p:cNvPr id="32" name="TextBox 31"/>
          <p:cNvSpPr txBox="1"/>
          <p:nvPr/>
        </p:nvSpPr>
        <p:spPr>
          <a:xfrm>
            <a:off x="3428513" y="3509559"/>
            <a:ext cx="3343275" cy="2893100"/>
          </a:xfrm>
          <a:prstGeom prst="rect">
            <a:avLst/>
          </a:prstGeom>
          <a:noFill/>
        </p:spPr>
        <p:txBody>
          <a:bodyPr wrap="square" numCol="1" rtlCol="0">
            <a:spAutoFit/>
          </a:bodyPr>
          <a:lstStyle/>
          <a:p>
            <a:r>
              <a:rPr lang="en-GB" sz="1000" dirty="0">
                <a:solidFill>
                  <a:srgbClr val="464547"/>
                </a:solidFill>
                <a:latin typeface="Gill Sans Std Light" panose="020B0302020104020203" pitchFamily="34" charset="0"/>
                <a:cs typeface="Gill Sans"/>
              </a:rPr>
              <a:t>companies to appoint men to the role so diversity is not seen</a:t>
            </a:r>
          </a:p>
          <a:p>
            <a:r>
              <a:rPr lang="en-GB" sz="1000" dirty="0">
                <a:solidFill>
                  <a:srgbClr val="464547"/>
                </a:solidFill>
                <a:latin typeface="Gill Sans Std Light" panose="020B0302020104020203" pitchFamily="34" charset="0"/>
                <a:cs typeface="Gill Sans"/>
              </a:rPr>
              <a:t>as a woman’s problem that should be solved by women. Two-thirds of signatories have named men as accountable executive (Fig 10).</a:t>
            </a:r>
            <a:br>
              <a:rPr lang="en-GB" sz="1000" dirty="0">
                <a:solidFill>
                  <a:srgbClr val="464547"/>
                </a:solidFill>
                <a:latin typeface="Gill Sans Std Light" panose="020B0302020104020203" pitchFamily="34" charset="0"/>
                <a:cs typeface="Gill Sans"/>
              </a:rPr>
            </a:br>
            <a:r>
              <a:rPr lang="en-GB" sz="1000" dirty="0">
                <a:solidFill>
                  <a:srgbClr val="464547"/>
                </a:solidFill>
                <a:latin typeface="Gill Sans Std Light" panose="020B0302020104020203" pitchFamily="34" charset="0"/>
                <a:cs typeface="Gill Sans"/>
              </a:rPr>
              <a:t/>
            </a:r>
            <a:br>
              <a:rPr lang="en-GB" sz="1000" dirty="0">
                <a:solidFill>
                  <a:srgbClr val="464547"/>
                </a:solidFill>
                <a:latin typeface="Gill Sans Std Light" panose="020B0302020104020203" pitchFamily="34" charset="0"/>
                <a:cs typeface="Gill Sans"/>
              </a:rPr>
            </a:br>
            <a:r>
              <a:rPr lang="en-GB" sz="1000" dirty="0">
                <a:solidFill>
                  <a:srgbClr val="464547"/>
                </a:solidFill>
                <a:latin typeface="Gill Sans Std Light" panose="020B0302020104020203" pitchFamily="34" charset="0"/>
                <a:cs typeface="Gill Sans"/>
              </a:rPr>
              <a:t>The review also suggests that the executive should be a person in a business-facing P&amp;L (profit and loss) function rather than within HR, and that appointing the chief executive was the best way to set the tone from the top on diversity. Half of signatories have named their CEO to the role of accountable executive, and 90% have named a C-suite executive (Fig 11). </a:t>
            </a:r>
            <a:br>
              <a:rPr lang="en-GB" sz="1000" dirty="0">
                <a:solidFill>
                  <a:srgbClr val="464547"/>
                </a:solidFill>
                <a:latin typeface="Gill Sans Std Light" panose="020B0302020104020203" pitchFamily="34" charset="0"/>
                <a:cs typeface="Gill Sans"/>
              </a:rPr>
            </a:br>
            <a:r>
              <a:rPr lang="en-GB" sz="1000" dirty="0">
                <a:solidFill>
                  <a:srgbClr val="464547"/>
                </a:solidFill>
                <a:latin typeface="Gill Sans Std Light" panose="020B0302020104020203" pitchFamily="34" charset="0"/>
                <a:cs typeface="Gill Sans"/>
              </a:rPr>
              <a:t/>
            </a:r>
            <a:br>
              <a:rPr lang="en-GB" sz="1000" dirty="0">
                <a:solidFill>
                  <a:srgbClr val="464547"/>
                </a:solidFill>
                <a:latin typeface="Gill Sans Std Light" panose="020B0302020104020203" pitchFamily="34" charset="0"/>
                <a:cs typeface="Gill Sans"/>
              </a:rPr>
            </a:br>
            <a:r>
              <a:rPr lang="en-GB" sz="1200" dirty="0">
                <a:solidFill>
                  <a:prstClr val="black"/>
                </a:solidFill>
                <a:latin typeface="Gill Sans Std" panose="020B0502020104020203" pitchFamily="34" charset="0"/>
                <a:cs typeface="Gill Sans"/>
              </a:rPr>
              <a:t>Strategies for change </a:t>
            </a:r>
            <a:r>
              <a:rPr lang="en-GB" sz="1000" dirty="0">
                <a:solidFill>
                  <a:srgbClr val="464547"/>
                </a:solidFill>
                <a:latin typeface="Gill Sans Std Light" panose="020B0302020104020203" pitchFamily="34" charset="0"/>
                <a:cs typeface="Gill Sans"/>
              </a:rPr>
              <a:t/>
            </a:r>
            <a:br>
              <a:rPr lang="en-GB" sz="1000" dirty="0">
                <a:solidFill>
                  <a:srgbClr val="464547"/>
                </a:solidFill>
                <a:latin typeface="Gill Sans Std Light" panose="020B0302020104020203" pitchFamily="34" charset="0"/>
                <a:cs typeface="Gill Sans"/>
              </a:rPr>
            </a:br>
            <a:r>
              <a:rPr lang="en-GB" sz="1000" dirty="0">
                <a:solidFill>
                  <a:srgbClr val="464547"/>
                </a:solidFill>
                <a:latin typeface="Gill Sans Std Light" panose="020B0302020104020203" pitchFamily="34" charset="0"/>
                <a:cs typeface="Gill Sans"/>
              </a:rPr>
              <a:t/>
            </a:r>
            <a:br>
              <a:rPr lang="en-GB" sz="1000" dirty="0">
                <a:solidFill>
                  <a:srgbClr val="464547"/>
                </a:solidFill>
                <a:latin typeface="Gill Sans Std Light" panose="020B0302020104020203" pitchFamily="34" charset="0"/>
                <a:cs typeface="Gill Sans"/>
              </a:rPr>
            </a:br>
            <a:r>
              <a:rPr lang="en-GB" sz="1000" dirty="0">
                <a:solidFill>
                  <a:srgbClr val="464547"/>
                </a:solidFill>
                <a:latin typeface="Gill Sans Std Light" panose="020B0302020104020203" pitchFamily="34" charset="0"/>
                <a:cs typeface="Gill Sans"/>
              </a:rPr>
              <a:t>The Charter asks companies to work out for themselves what actions they can take to help achieve their targets. Fig 12 shows the 10 most commonly stated measures signatories employ to recruit, train, retain and promote female staff.  </a:t>
            </a:r>
            <a:endParaRPr lang="en-GB" sz="1000" dirty="0">
              <a:solidFill>
                <a:srgbClr val="414141"/>
              </a:solidFill>
              <a:latin typeface="Gill Sans Std Light" panose="020B0302020104020203" pitchFamily="34" charset="0"/>
              <a:cs typeface="Gill Sans Light"/>
            </a:endParaRPr>
          </a:p>
        </p:txBody>
      </p:sp>
      <p:cxnSp>
        <p:nvCxnSpPr>
          <p:cNvPr id="34" name="Straight Connector 33"/>
          <p:cNvCxnSpPr/>
          <p:nvPr/>
        </p:nvCxnSpPr>
        <p:spPr>
          <a:xfrm>
            <a:off x="90000" y="3339450"/>
            <a:ext cx="6552000" cy="1555"/>
          </a:xfrm>
          <a:prstGeom prst="line">
            <a:avLst/>
          </a:prstGeom>
          <a:ln w="12700">
            <a:solidFill>
              <a:schemeClr val="bg1">
                <a:lumMod val="7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a:off x="90000" y="6387450"/>
            <a:ext cx="6552000" cy="1555"/>
          </a:xfrm>
          <a:prstGeom prst="line">
            <a:avLst/>
          </a:prstGeom>
          <a:ln w="12700">
            <a:solidFill>
              <a:schemeClr val="bg1">
                <a:lumMod val="75000"/>
              </a:schemeClr>
            </a:solidFill>
            <a:prstDash val="sysDot"/>
          </a:ln>
        </p:spPr>
        <p:style>
          <a:lnRef idx="1">
            <a:schemeClr val="accent1"/>
          </a:lnRef>
          <a:fillRef idx="0">
            <a:schemeClr val="accent1"/>
          </a:fillRef>
          <a:effectRef idx="0">
            <a:schemeClr val="accent1"/>
          </a:effectRef>
          <a:fontRef idx="minor">
            <a:schemeClr val="tx1"/>
          </a:fontRef>
        </p:style>
      </p:cxnSp>
      <p:graphicFrame>
        <p:nvGraphicFramePr>
          <p:cNvPr id="26" name="Chart 25">
            <a:extLst>
              <a:ext uri="{FF2B5EF4-FFF2-40B4-BE49-F238E27FC236}">
                <a16:creationId xmlns="" xmlns:a16="http://schemas.microsoft.com/office/drawing/2014/main" id="{00000000-0008-0000-0600-000073000000}"/>
              </a:ext>
            </a:extLst>
          </p:cNvPr>
          <p:cNvGraphicFramePr>
            <a:graphicFrameLocks/>
          </p:cNvGraphicFramePr>
          <p:nvPr>
            <p:extLst>
              <p:ext uri="{D42A27DB-BD31-4B8C-83A1-F6EECF244321}">
                <p14:modId xmlns:p14="http://schemas.microsoft.com/office/powerpoint/2010/main" val="579519944"/>
              </p:ext>
            </p:extLst>
          </p:nvPr>
        </p:nvGraphicFramePr>
        <p:xfrm>
          <a:off x="189852" y="7177918"/>
          <a:ext cx="6300000" cy="2160000"/>
        </p:xfrm>
        <a:graphic>
          <a:graphicData uri="http://schemas.openxmlformats.org/drawingml/2006/chart">
            <c:chart xmlns:c="http://schemas.openxmlformats.org/drawingml/2006/chart" xmlns:r="http://schemas.openxmlformats.org/officeDocument/2006/relationships" r:id="rId6"/>
          </a:graphicData>
        </a:graphic>
      </p:graphicFrame>
    </p:spTree>
    <p:extLst>
      <p:ext uri="{BB962C8B-B14F-4D97-AF65-F5344CB8AC3E}">
        <p14:creationId xmlns:p14="http://schemas.microsoft.com/office/powerpoint/2010/main" val="40792983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GB" sz="800" dirty="0">
                <a:solidFill>
                  <a:srgbClr val="0084BA"/>
                </a:solidFill>
                <a:latin typeface="Gill Sans Std" panose="020B0502020104020203" pitchFamily="34" charset="0"/>
                <a:cs typeface="Gill Sans"/>
              </a:rPr>
              <a:t>www.newfinancial.eu</a:t>
            </a:r>
            <a:endParaRPr lang="en-GB" sz="800" dirty="0">
              <a:solidFill>
                <a:srgbClr val="0084BA"/>
              </a:solidFill>
              <a:latin typeface="Gill Sans"/>
              <a:cs typeface="Gill Sans"/>
            </a:endParaRPr>
          </a:p>
        </p:txBody>
      </p:sp>
      <p:sp>
        <p:nvSpPr>
          <p:cNvPr id="5" name="Slide Number Placeholder 4"/>
          <p:cNvSpPr>
            <a:spLocks noGrp="1"/>
          </p:cNvSpPr>
          <p:nvPr>
            <p:ph type="sldNum" sz="quarter" idx="12"/>
          </p:nvPr>
        </p:nvSpPr>
        <p:spPr/>
        <p:txBody>
          <a:bodyPr/>
          <a:lstStyle/>
          <a:p>
            <a:fld id="{9D68F150-1A04-45D7-88E7-F1EAF1C327D5}" type="slidenum">
              <a:rPr lang="en-GB" sz="800" smtClean="0">
                <a:solidFill>
                  <a:srgbClr val="464547"/>
                </a:solidFill>
                <a:latin typeface="Gill Sans Std Light" panose="020B0302020104020203" pitchFamily="34" charset="0"/>
              </a:rPr>
              <a:t>8</a:t>
            </a:fld>
            <a:endParaRPr lang="en-GB" sz="800" dirty="0">
              <a:solidFill>
                <a:srgbClr val="464547"/>
              </a:solidFill>
              <a:latin typeface="Gill Sans Std Light" panose="020B0302020104020203" pitchFamily="34" charset="0"/>
            </a:endParaRPr>
          </a:p>
        </p:txBody>
      </p:sp>
      <p:cxnSp>
        <p:nvCxnSpPr>
          <p:cNvPr id="7" name="Straight Connector 6"/>
          <p:cNvCxnSpPr/>
          <p:nvPr/>
        </p:nvCxnSpPr>
        <p:spPr>
          <a:xfrm>
            <a:off x="2390400" y="954000"/>
            <a:ext cx="2416" cy="8352000"/>
          </a:xfrm>
          <a:prstGeom prst="line">
            <a:avLst/>
          </a:prstGeom>
          <a:ln w="12700">
            <a:solidFill>
              <a:schemeClr val="bg1">
                <a:lumMod val="75000"/>
              </a:schemeClr>
            </a:solidFill>
            <a:prstDash val="sysDot"/>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80963" y="0"/>
            <a:ext cx="6696075" cy="369332"/>
          </a:xfrm>
          <a:prstGeom prst="rect">
            <a:avLst/>
          </a:prstGeom>
          <a:solidFill>
            <a:schemeClr val="bg1">
              <a:lumMod val="85000"/>
            </a:schemeClr>
          </a:solidFill>
        </p:spPr>
        <p:txBody>
          <a:bodyPr wrap="square" rtlCol="0">
            <a:spAutoFit/>
          </a:bodyPr>
          <a:lstStyle/>
          <a:p>
            <a:r>
              <a:rPr lang="en-GB" dirty="0">
                <a:latin typeface="Gill Sans Std" panose="020B0502020104020203" pitchFamily="34" charset="0"/>
                <a:cs typeface="Gill Sans"/>
              </a:rPr>
              <a:t>POINTS FOR DISCUSSION</a:t>
            </a:r>
          </a:p>
        </p:txBody>
      </p:sp>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28590" y="1116329"/>
            <a:ext cx="2106267" cy="326118"/>
          </a:xfrm>
          <a:prstGeom prst="rect">
            <a:avLst/>
          </a:prstGeom>
        </p:spPr>
      </p:pic>
      <p:sp>
        <p:nvSpPr>
          <p:cNvPr id="3" name="Content Placeholder 2"/>
          <p:cNvSpPr>
            <a:spLocks noGrp="1"/>
          </p:cNvSpPr>
          <p:nvPr>
            <p:ph idx="1"/>
          </p:nvPr>
        </p:nvSpPr>
        <p:spPr>
          <a:xfrm>
            <a:off x="2431220" y="1042988"/>
            <a:ext cx="4345817" cy="7996237"/>
          </a:xfrm>
        </p:spPr>
        <p:txBody>
          <a:bodyPr>
            <a:normAutofit/>
          </a:bodyPr>
          <a:lstStyle/>
          <a:p>
            <a:pPr marL="0" indent="0">
              <a:lnSpc>
                <a:spcPct val="100000"/>
              </a:lnSpc>
              <a:spcBef>
                <a:spcPts val="0"/>
              </a:spcBef>
              <a:buNone/>
            </a:pPr>
            <a:r>
              <a:rPr lang="en-GB" sz="1200" dirty="0">
                <a:solidFill>
                  <a:srgbClr val="0084BA"/>
                </a:solidFill>
                <a:latin typeface="Gill Sans Std" panose="020B0502020104020203" pitchFamily="34" charset="0"/>
                <a:cs typeface="Gill Sans"/>
              </a:rPr>
              <a:t>10 suggestions for debate</a:t>
            </a:r>
          </a:p>
          <a:p>
            <a:pPr marL="0" indent="0">
              <a:lnSpc>
                <a:spcPct val="100000"/>
              </a:lnSpc>
              <a:spcBef>
                <a:spcPts val="0"/>
              </a:spcBef>
              <a:buNone/>
            </a:pPr>
            <a:endParaRPr lang="en-GB" sz="600" dirty="0">
              <a:solidFill>
                <a:srgbClr val="464547"/>
              </a:solidFill>
              <a:latin typeface="Gill Sans Std" panose="020B0502020104020203" pitchFamily="34" charset="0"/>
              <a:cs typeface="Gill Sans"/>
            </a:endParaRPr>
          </a:p>
          <a:p>
            <a:pPr marL="0" indent="0">
              <a:lnSpc>
                <a:spcPct val="100000"/>
              </a:lnSpc>
              <a:spcBef>
                <a:spcPts val="0"/>
              </a:spcBef>
              <a:spcAft>
                <a:spcPts val="600"/>
              </a:spcAft>
              <a:buNone/>
            </a:pPr>
            <a:r>
              <a:rPr lang="en-GB" sz="1000" dirty="0">
                <a:solidFill>
                  <a:srgbClr val="464547"/>
                </a:solidFill>
                <a:latin typeface="Gill Sans Std Light" panose="020B0302020104020203" pitchFamily="34" charset="0"/>
                <a:ea typeface="+mj-ea"/>
                <a:cs typeface="Gill Sans Light"/>
              </a:rPr>
              <a:t>The UK government has a clear agenda to improve gender balance in senior management across financial services with the HM Treasury Women in Finance Charter. This report is a starting point for a wider discussion on diversity and the constant search for best practice in developing a more sustainable business model for the industry. Here are some suggestions to feed into the debate:</a:t>
            </a:r>
          </a:p>
          <a:p>
            <a:pPr marL="0" indent="-228600">
              <a:lnSpc>
                <a:spcPct val="100000"/>
              </a:lnSpc>
              <a:spcBef>
                <a:spcPts val="0"/>
              </a:spcBef>
              <a:spcAft>
                <a:spcPts val="600"/>
              </a:spcAft>
              <a:buFont typeface="+mj-lt"/>
              <a:buAutoNum type="arabicPeriod"/>
            </a:pPr>
            <a:r>
              <a:rPr lang="en-GB" sz="1000" dirty="0">
                <a:solidFill>
                  <a:srgbClr val="464547"/>
                </a:solidFill>
                <a:latin typeface="Gill Sans Std Light" panose="020B0302020104020203" pitchFamily="34" charset="0"/>
                <a:cs typeface="Gill Sans Light"/>
              </a:rPr>
              <a:t>It is encouraging to see 71 companies in the first wave of Charter signatories, signalling that there are leaders willing to set an example by facing the challenges of setting targets and making them public. </a:t>
            </a:r>
            <a:endParaRPr lang="en-GB" sz="1000" dirty="0">
              <a:solidFill>
                <a:srgbClr val="464547"/>
              </a:solidFill>
              <a:latin typeface="Gill Sans Std Light" panose="020B0302020104020203" pitchFamily="34" charset="0"/>
              <a:ea typeface="+mj-ea"/>
              <a:cs typeface="Gill Sans Light"/>
            </a:endParaRPr>
          </a:p>
          <a:p>
            <a:pPr marL="0" indent="-228600">
              <a:lnSpc>
                <a:spcPct val="100000"/>
              </a:lnSpc>
              <a:spcBef>
                <a:spcPts val="0"/>
              </a:spcBef>
              <a:spcAft>
                <a:spcPts val="600"/>
              </a:spcAft>
              <a:buFont typeface="+mj-lt"/>
              <a:buAutoNum type="arabicPeriod"/>
            </a:pPr>
            <a:r>
              <a:rPr lang="en-GB" sz="1000" dirty="0">
                <a:solidFill>
                  <a:srgbClr val="464547"/>
                </a:solidFill>
                <a:latin typeface="Gill Sans Std Light" panose="020B0302020104020203" pitchFamily="34" charset="0"/>
                <a:cs typeface="Gill Sans Light"/>
              </a:rPr>
              <a:t>The starting point for each company – regardless of size, sector, or current gender ratios – is to work out why diversity is important to it and how improving diversity fits into its overall strategy. The Charter provides a framework of action points to catalyse change.</a:t>
            </a:r>
          </a:p>
          <a:p>
            <a:pPr marL="0" indent="-228600">
              <a:lnSpc>
                <a:spcPct val="100000"/>
              </a:lnSpc>
              <a:spcBef>
                <a:spcPts val="0"/>
              </a:spcBef>
              <a:spcAft>
                <a:spcPts val="600"/>
              </a:spcAft>
              <a:buFont typeface="+mj-lt"/>
              <a:buAutoNum type="arabicPeriod"/>
            </a:pPr>
            <a:r>
              <a:rPr lang="en-GB" sz="1000" dirty="0">
                <a:solidFill>
                  <a:srgbClr val="464547"/>
                </a:solidFill>
                <a:latin typeface="Gill Sans Std Light" panose="020B0302020104020203" pitchFamily="34" charset="0"/>
                <a:ea typeface="+mj-ea"/>
                <a:cs typeface="Gill Sans Light"/>
              </a:rPr>
              <a:t>The average target of 35% female representation in senior management over the next five years set by the first wave of signatories now draws a line in the sand – and that line should be viewed by the industry as a pit stop, not the finish line in the journey towards better gender balance. </a:t>
            </a:r>
          </a:p>
          <a:p>
            <a:pPr marL="0" indent="-228600">
              <a:lnSpc>
                <a:spcPct val="100000"/>
              </a:lnSpc>
              <a:spcBef>
                <a:spcPts val="0"/>
              </a:spcBef>
              <a:spcAft>
                <a:spcPts val="600"/>
              </a:spcAft>
              <a:buFont typeface="+mj-lt"/>
              <a:buAutoNum type="arabicPeriod"/>
            </a:pPr>
            <a:r>
              <a:rPr lang="en-GB" sz="1000" dirty="0">
                <a:solidFill>
                  <a:srgbClr val="464547"/>
                </a:solidFill>
                <a:latin typeface="Gill Sans Std Light" panose="020B0302020104020203" pitchFamily="34" charset="0"/>
                <a:ea typeface="+mj-ea"/>
                <a:cs typeface="Gill Sans Light"/>
              </a:rPr>
              <a:t>Setting a numerical target for senior management is a headline principle of the Charter, but more than 60% of signatories set multiple targets. A multi-faceted approach to diversity and inclusion will yield better results and more quickly. </a:t>
            </a:r>
          </a:p>
          <a:p>
            <a:pPr marL="0" indent="-228600">
              <a:lnSpc>
                <a:spcPct val="100000"/>
              </a:lnSpc>
              <a:spcBef>
                <a:spcPts val="0"/>
              </a:spcBef>
              <a:spcAft>
                <a:spcPts val="600"/>
              </a:spcAft>
              <a:buFont typeface="+mj-lt"/>
              <a:buAutoNum type="arabicPeriod"/>
            </a:pPr>
            <a:r>
              <a:rPr lang="en-GB" sz="1000" dirty="0">
                <a:solidFill>
                  <a:srgbClr val="464547"/>
                </a:solidFill>
                <a:latin typeface="Gill Sans Std Light" panose="020B0302020104020203" pitchFamily="34" charset="0"/>
                <a:cs typeface="Gill Sans Light"/>
              </a:rPr>
              <a:t>While the Charter’s principles offer considerable flexibility to signatories, it is essential that firms are clear as to who they are targeting with their definition of senior management. A simplified best-practice approach such as executive committee plus their direct reports removes guesswork (and excuses) and reassures signatories that they will be compared as apples with other apples. </a:t>
            </a:r>
          </a:p>
          <a:p>
            <a:pPr marL="0" indent="-228600">
              <a:lnSpc>
                <a:spcPct val="100000"/>
              </a:lnSpc>
              <a:spcBef>
                <a:spcPts val="0"/>
              </a:spcBef>
              <a:spcAft>
                <a:spcPts val="600"/>
              </a:spcAft>
              <a:buFont typeface="+mj-lt"/>
              <a:buAutoNum type="arabicPeriod"/>
            </a:pPr>
            <a:r>
              <a:rPr lang="en-GB" sz="1000" dirty="0">
                <a:solidFill>
                  <a:srgbClr val="464547"/>
                </a:solidFill>
                <a:latin typeface="Gill Sans Std Light" panose="020B0302020104020203" pitchFamily="34" charset="0"/>
                <a:cs typeface="Gill Sans Light"/>
              </a:rPr>
              <a:t>Public disclosure is uncomfortable for many signatories, but it is an important part of the commitment that the Charter is seeking. As the financial services industry gets used to increased data transparency it can inform the diversity debate with facts and open up difficult discussions that need to take place. </a:t>
            </a:r>
          </a:p>
          <a:p>
            <a:pPr marL="0" indent="-228600">
              <a:lnSpc>
                <a:spcPct val="100000"/>
              </a:lnSpc>
              <a:spcBef>
                <a:spcPts val="0"/>
              </a:spcBef>
              <a:spcAft>
                <a:spcPts val="600"/>
              </a:spcAft>
              <a:buFont typeface="+mj-lt"/>
              <a:buAutoNum type="arabicPeriod"/>
            </a:pPr>
            <a:r>
              <a:rPr lang="en-GB" sz="1000" dirty="0">
                <a:solidFill>
                  <a:srgbClr val="464547"/>
                </a:solidFill>
                <a:latin typeface="Gill Sans Std Light" panose="020B0302020104020203" pitchFamily="34" charset="0"/>
                <a:cs typeface="Gill Sans Light"/>
              </a:rPr>
              <a:t>Targets should be informed by data. If companies apply the rigour of data analysis that is customary in product development, sales and marketing to their own people data, they can better monitor diversity and inclusion practices  and assess what is and isn’t working. </a:t>
            </a:r>
          </a:p>
          <a:p>
            <a:pPr marL="0" indent="-228600">
              <a:lnSpc>
                <a:spcPct val="100000"/>
              </a:lnSpc>
              <a:spcBef>
                <a:spcPts val="0"/>
              </a:spcBef>
              <a:spcAft>
                <a:spcPts val="600"/>
              </a:spcAft>
              <a:buFont typeface="+mj-lt"/>
              <a:buAutoNum type="arabicPeriod"/>
            </a:pPr>
            <a:r>
              <a:rPr lang="en-GB" sz="1000" dirty="0">
                <a:solidFill>
                  <a:srgbClr val="464547"/>
                </a:solidFill>
                <a:latin typeface="Gill Sans Std Light" panose="020B0302020104020203" pitchFamily="34" charset="0"/>
                <a:cs typeface="Gill Sans Light"/>
              </a:rPr>
              <a:t>While the Charter </a:t>
            </a:r>
            <a:r>
              <a:rPr lang="en-GB" sz="1000" dirty="0" smtClean="0">
                <a:solidFill>
                  <a:srgbClr val="464547"/>
                </a:solidFill>
                <a:latin typeface="Gill Sans Std Light" panose="020B0302020104020203" pitchFamily="34" charset="0"/>
                <a:cs typeface="Gill Sans Light"/>
              </a:rPr>
              <a:t>focuses </a:t>
            </a:r>
            <a:r>
              <a:rPr lang="en-GB" sz="1000" dirty="0">
                <a:solidFill>
                  <a:srgbClr val="464547"/>
                </a:solidFill>
                <a:latin typeface="Gill Sans Std Light" panose="020B0302020104020203" pitchFamily="34" charset="0"/>
                <a:cs typeface="Gill Sans Light"/>
              </a:rPr>
              <a:t>on women in senior management, its principles can be applied beyond gender. New </a:t>
            </a:r>
            <a:r>
              <a:rPr lang="en-GB" sz="1000" dirty="0" err="1">
                <a:solidFill>
                  <a:srgbClr val="464547"/>
                </a:solidFill>
                <a:latin typeface="Gill Sans Std Light" panose="020B0302020104020203" pitchFamily="34" charset="0"/>
                <a:cs typeface="Gill Sans Light"/>
              </a:rPr>
              <a:t>Financial’s</a:t>
            </a:r>
            <a:r>
              <a:rPr lang="en-GB" sz="1000" dirty="0">
                <a:solidFill>
                  <a:srgbClr val="464547"/>
                </a:solidFill>
                <a:latin typeface="Gill Sans Std Light" panose="020B0302020104020203" pitchFamily="34" charset="0"/>
                <a:cs typeface="Gill Sans Light"/>
              </a:rPr>
              <a:t> previous research on diversity disclosure found that companies that take public actions on gender also tackle other aspects of diversity – gender is a gateway, not the final destination. </a:t>
            </a:r>
          </a:p>
          <a:p>
            <a:pPr marL="0" indent="-228600">
              <a:lnSpc>
                <a:spcPct val="100000"/>
              </a:lnSpc>
              <a:spcBef>
                <a:spcPts val="0"/>
              </a:spcBef>
              <a:spcAft>
                <a:spcPts val="600"/>
              </a:spcAft>
              <a:buFont typeface="+mj-lt"/>
              <a:buAutoNum type="arabicPeriod"/>
            </a:pPr>
            <a:r>
              <a:rPr lang="en-GB" sz="1000" dirty="0">
                <a:solidFill>
                  <a:srgbClr val="464547"/>
                </a:solidFill>
                <a:latin typeface="Gill Sans Std Light" panose="020B0302020104020203" pitchFamily="34" charset="0"/>
                <a:cs typeface="Gill Sans Light"/>
              </a:rPr>
              <a:t>Becoming a Charter signatory sends an important message about a company’s commitment to diversity and should be communicated effectively both internally and externally. Staff, clients and wider stakeholders need to better understand why working for or with a signatory will benefit them. </a:t>
            </a:r>
          </a:p>
          <a:p>
            <a:pPr marL="0" indent="-228600">
              <a:lnSpc>
                <a:spcPct val="100000"/>
              </a:lnSpc>
              <a:spcBef>
                <a:spcPts val="0"/>
              </a:spcBef>
              <a:spcAft>
                <a:spcPts val="600"/>
              </a:spcAft>
              <a:buFont typeface="+mj-lt"/>
              <a:buAutoNum type="arabicPeriod"/>
            </a:pPr>
            <a:r>
              <a:rPr lang="en-GB" sz="1000" dirty="0">
                <a:solidFill>
                  <a:srgbClr val="464547"/>
                </a:solidFill>
                <a:latin typeface="Gill Sans Std Light" panose="020B0302020104020203" pitchFamily="34" charset="0"/>
                <a:cs typeface="Gill Sans Light"/>
              </a:rPr>
              <a:t>Whether the UK financial services industry likes it or not, the government has set its sights on bringing more women into senior management positions. The HM Treasury Women in Finance Charter is voluntary, but if companies fail to show willing and make real progress, the industry could face stricter measures.</a:t>
            </a:r>
            <a:endParaRPr lang="en-GB" sz="1000" dirty="0">
              <a:solidFill>
                <a:srgbClr val="464547"/>
              </a:solidFill>
              <a:latin typeface="Gill Sans Std Light" panose="020B0302020104020203" pitchFamily="34" charset="0"/>
              <a:ea typeface="+mj-ea"/>
              <a:cs typeface="Gill Sans Light"/>
            </a:endParaRPr>
          </a:p>
        </p:txBody>
      </p:sp>
      <p:sp>
        <p:nvSpPr>
          <p:cNvPr id="11" name="TextBox 10"/>
          <p:cNvSpPr txBox="1"/>
          <p:nvPr/>
        </p:nvSpPr>
        <p:spPr>
          <a:xfrm>
            <a:off x="80475" y="1754540"/>
            <a:ext cx="2181713" cy="646331"/>
          </a:xfrm>
          <a:prstGeom prst="rect">
            <a:avLst/>
          </a:prstGeom>
          <a:noFill/>
        </p:spPr>
        <p:txBody>
          <a:bodyPr wrap="square" rtlCol="0">
            <a:spAutoFit/>
          </a:bodyPr>
          <a:lstStyle/>
          <a:p>
            <a:pPr lvl="0"/>
            <a:r>
              <a:rPr lang="en-GB" sz="1200" b="1" dirty="0">
                <a:solidFill>
                  <a:prstClr val="white">
                    <a:lumMod val="50000"/>
                  </a:prstClr>
                </a:solidFill>
              </a:rPr>
              <a:t>Fig. 13  </a:t>
            </a:r>
            <a:r>
              <a:rPr lang="en-GB" sz="1200" b="1" dirty="0">
                <a:solidFill>
                  <a:srgbClr val="0084BA"/>
                </a:solidFill>
              </a:rPr>
              <a:t>The challenge ahead</a:t>
            </a:r>
          </a:p>
          <a:p>
            <a:pPr lvl="0"/>
            <a:endParaRPr lang="en-GB" sz="800" dirty="0">
              <a:solidFill>
                <a:srgbClr val="464547"/>
              </a:solidFill>
            </a:endParaRPr>
          </a:p>
          <a:p>
            <a:pPr lvl="0"/>
            <a:r>
              <a:rPr lang="en-GB" sz="800" dirty="0">
                <a:solidFill>
                  <a:srgbClr val="464547"/>
                </a:solidFill>
              </a:rPr>
              <a:t>Percentage female representation in senior management </a:t>
            </a:r>
          </a:p>
        </p:txBody>
      </p:sp>
      <p:cxnSp>
        <p:nvCxnSpPr>
          <p:cNvPr id="12" name="Straight Connector 11"/>
          <p:cNvCxnSpPr/>
          <p:nvPr/>
        </p:nvCxnSpPr>
        <p:spPr>
          <a:xfrm>
            <a:off x="80475" y="2011200"/>
            <a:ext cx="2052000" cy="1555"/>
          </a:xfrm>
          <a:prstGeom prst="line">
            <a:avLst/>
          </a:prstGeom>
          <a:ln>
            <a:solidFill>
              <a:srgbClr val="0084BA"/>
            </a:solidFill>
          </a:ln>
        </p:spPr>
        <p:style>
          <a:lnRef idx="1">
            <a:schemeClr val="accent1"/>
          </a:lnRef>
          <a:fillRef idx="0">
            <a:schemeClr val="accent1"/>
          </a:fillRef>
          <a:effectRef idx="0">
            <a:schemeClr val="accent1"/>
          </a:effectRef>
          <a:fontRef idx="minor">
            <a:schemeClr val="tx1"/>
          </a:fontRef>
        </p:style>
      </p:cxnSp>
      <p:graphicFrame>
        <p:nvGraphicFramePr>
          <p:cNvPr id="14" name="Chart 13">
            <a:extLst>
              <a:ext uri="{FF2B5EF4-FFF2-40B4-BE49-F238E27FC236}">
                <a16:creationId xmlns="" xmlns:a16="http://schemas.microsoft.com/office/drawing/2014/main" id="{00000000-0008-0000-0500-00004E000000}"/>
              </a:ext>
            </a:extLst>
          </p:cNvPr>
          <p:cNvGraphicFramePr>
            <a:graphicFrameLocks/>
          </p:cNvGraphicFramePr>
          <p:nvPr>
            <p:extLst>
              <p:ext uri="{D42A27DB-BD31-4B8C-83A1-F6EECF244321}">
                <p14:modId xmlns:p14="http://schemas.microsoft.com/office/powerpoint/2010/main" val="215531083"/>
              </p:ext>
            </p:extLst>
          </p:nvPr>
        </p:nvGraphicFramePr>
        <p:xfrm>
          <a:off x="468096" y="2760707"/>
          <a:ext cx="1254557" cy="1412786"/>
        </p:xfrm>
        <a:graphic>
          <a:graphicData uri="http://schemas.openxmlformats.org/drawingml/2006/chart">
            <c:chart xmlns:c="http://schemas.openxmlformats.org/drawingml/2006/chart" xmlns:r="http://schemas.openxmlformats.org/officeDocument/2006/relationships" r:id="rId3"/>
          </a:graphicData>
        </a:graphic>
      </p:graphicFrame>
      <p:grpSp>
        <p:nvGrpSpPr>
          <p:cNvPr id="15" name="Group 14">
            <a:extLst>
              <a:ext uri="{FF2B5EF4-FFF2-40B4-BE49-F238E27FC236}">
                <a16:creationId xmlns="" xmlns:a16="http://schemas.microsoft.com/office/drawing/2014/main" id="{00000000-0008-0000-0500-00000C000000}"/>
              </a:ext>
            </a:extLst>
          </p:cNvPr>
          <p:cNvGrpSpPr/>
          <p:nvPr/>
        </p:nvGrpSpPr>
        <p:grpSpPr>
          <a:xfrm>
            <a:off x="897126" y="2909589"/>
            <a:ext cx="366851" cy="172068"/>
            <a:chOff x="428625" y="148258"/>
            <a:chExt cx="400049" cy="239318"/>
          </a:xfrm>
        </p:grpSpPr>
        <p:sp>
          <p:nvSpPr>
            <p:cNvPr id="17" name="Freeform 9">
              <a:extLst>
                <a:ext uri="{FF2B5EF4-FFF2-40B4-BE49-F238E27FC236}">
                  <a16:creationId xmlns="" xmlns:a16="http://schemas.microsoft.com/office/drawing/2014/main" id="{00000000-0008-0000-0500-00000A000000}"/>
                </a:ext>
              </a:extLst>
            </p:cNvPr>
            <p:cNvSpPr/>
            <p:nvPr/>
          </p:nvSpPr>
          <p:spPr>
            <a:xfrm>
              <a:off x="428625" y="184425"/>
              <a:ext cx="373856" cy="203151"/>
            </a:xfrm>
            <a:custGeom>
              <a:avLst/>
              <a:gdLst>
                <a:gd name="connsiteX0" fmla="*/ 0 w 371475"/>
                <a:gd name="connsiteY0" fmla="*/ 198388 h 198388"/>
                <a:gd name="connsiteX1" fmla="*/ 142875 w 371475"/>
                <a:gd name="connsiteY1" fmla="*/ 45988 h 198388"/>
                <a:gd name="connsiteX2" fmla="*/ 371475 w 371475"/>
                <a:gd name="connsiteY2" fmla="*/ 7888 h 198388"/>
              </a:gdLst>
              <a:ahLst/>
              <a:cxnLst>
                <a:cxn ang="0">
                  <a:pos x="connsiteX0" y="connsiteY0"/>
                </a:cxn>
                <a:cxn ang="0">
                  <a:pos x="connsiteX1" y="connsiteY1"/>
                </a:cxn>
                <a:cxn ang="0">
                  <a:pos x="connsiteX2" y="connsiteY2"/>
                </a:cxn>
              </a:cxnLst>
              <a:rect l="l" t="t" r="r" b="b"/>
              <a:pathLst>
                <a:path w="371475" h="198388">
                  <a:moveTo>
                    <a:pt x="0" y="198388"/>
                  </a:moveTo>
                  <a:cubicBezTo>
                    <a:pt x="40481" y="138063"/>
                    <a:pt x="80962" y="77738"/>
                    <a:pt x="142875" y="45988"/>
                  </a:cubicBezTo>
                  <a:cubicBezTo>
                    <a:pt x="204788" y="14238"/>
                    <a:pt x="327025" y="-14337"/>
                    <a:pt x="371475" y="7888"/>
                  </a:cubicBezTo>
                </a:path>
              </a:pathLst>
            </a:custGeom>
            <a:noFill/>
            <a:ln w="952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GB" sz="1100"/>
            </a:p>
          </p:txBody>
        </p:sp>
        <p:sp>
          <p:nvSpPr>
            <p:cNvPr id="18" name="Isosceles Triangle 17">
              <a:extLst>
                <a:ext uri="{FF2B5EF4-FFF2-40B4-BE49-F238E27FC236}">
                  <a16:creationId xmlns="" xmlns:a16="http://schemas.microsoft.com/office/drawing/2014/main" id="{00000000-0008-0000-0500-00000B000000}"/>
                </a:ext>
              </a:extLst>
            </p:cNvPr>
            <p:cNvSpPr/>
            <p:nvPr/>
          </p:nvSpPr>
          <p:spPr>
            <a:xfrm rot="5400000">
              <a:off x="755483" y="149449"/>
              <a:ext cx="74381" cy="72000"/>
            </a:xfrm>
            <a:prstGeom prst="triangl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GB" sz="1100"/>
            </a:p>
          </p:txBody>
        </p:sp>
      </p:grpSp>
      <p:sp>
        <p:nvSpPr>
          <p:cNvPr id="16" name="TextBox 22">
            <a:extLst>
              <a:ext uri="{FF2B5EF4-FFF2-40B4-BE49-F238E27FC236}">
                <a16:creationId xmlns="" xmlns:a16="http://schemas.microsoft.com/office/drawing/2014/main" id="{00000000-0008-0000-0500-000017000000}"/>
              </a:ext>
            </a:extLst>
          </p:cNvPr>
          <p:cNvSpPr txBox="1"/>
          <p:nvPr/>
        </p:nvSpPr>
        <p:spPr>
          <a:xfrm>
            <a:off x="887495" y="2474746"/>
            <a:ext cx="395942" cy="369332"/>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none" lIns="0" tIns="0" rIns="0" bIns="0" rtlCol="0" anchor="t">
            <a:sp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GB" sz="800" dirty="0">
                <a:solidFill>
                  <a:srgbClr val="FF0000"/>
                </a:solidFill>
              </a:rPr>
              <a:t>Targeted </a:t>
            </a:r>
          </a:p>
          <a:p>
            <a:pPr algn="ctr"/>
            <a:r>
              <a:rPr lang="en-GB" sz="800" dirty="0">
                <a:solidFill>
                  <a:srgbClr val="FF0000"/>
                </a:solidFill>
              </a:rPr>
              <a:t>increase</a:t>
            </a:r>
          </a:p>
          <a:p>
            <a:pPr algn="ctr"/>
            <a:r>
              <a:rPr lang="en-GB" sz="800" b="1" dirty="0">
                <a:solidFill>
                  <a:srgbClr val="FF0000"/>
                </a:solidFill>
              </a:rPr>
              <a:t>29%</a:t>
            </a:r>
          </a:p>
        </p:txBody>
      </p:sp>
    </p:spTree>
    <p:extLst>
      <p:ext uri="{BB962C8B-B14F-4D97-AF65-F5344CB8AC3E}">
        <p14:creationId xmlns:p14="http://schemas.microsoft.com/office/powerpoint/2010/main" val="15312410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GB" sz="800" dirty="0">
                <a:solidFill>
                  <a:srgbClr val="0084BA"/>
                </a:solidFill>
                <a:latin typeface="Gill Sans Std" panose="020B0502020104020203" pitchFamily="34" charset="0"/>
                <a:cs typeface="Gill Sans"/>
              </a:rPr>
              <a:t>www.newfinancial.eu</a:t>
            </a:r>
            <a:endParaRPr lang="en-GB" sz="800" dirty="0">
              <a:solidFill>
                <a:srgbClr val="0084BA"/>
              </a:solidFill>
              <a:latin typeface="Gill Sans"/>
              <a:cs typeface="Gill Sans"/>
            </a:endParaRPr>
          </a:p>
        </p:txBody>
      </p:sp>
      <p:sp>
        <p:nvSpPr>
          <p:cNvPr id="5" name="Slide Number Placeholder 4"/>
          <p:cNvSpPr>
            <a:spLocks noGrp="1"/>
          </p:cNvSpPr>
          <p:nvPr>
            <p:ph type="sldNum" sz="quarter" idx="12"/>
          </p:nvPr>
        </p:nvSpPr>
        <p:spPr>
          <a:noFill/>
        </p:spPr>
        <p:txBody>
          <a:bodyPr/>
          <a:lstStyle/>
          <a:p>
            <a:fld id="{9D68F150-1A04-45D7-88E7-F1EAF1C327D5}" type="slidenum">
              <a:rPr lang="en-GB" sz="800" smtClean="0">
                <a:solidFill>
                  <a:srgbClr val="464547"/>
                </a:solidFill>
                <a:latin typeface="Gill Sans Std Light" panose="020B0302020104020203" pitchFamily="34" charset="0"/>
              </a:rPr>
              <a:t>9</a:t>
            </a:fld>
            <a:endParaRPr lang="en-GB" sz="800" dirty="0">
              <a:solidFill>
                <a:srgbClr val="464547"/>
              </a:solidFill>
              <a:latin typeface="Gill Sans Std Light" panose="020B0302020104020203" pitchFamily="34" charset="0"/>
            </a:endParaRPr>
          </a:p>
        </p:txBody>
      </p:sp>
      <p:sp>
        <p:nvSpPr>
          <p:cNvPr id="14" name="TextBox 13"/>
          <p:cNvSpPr txBox="1"/>
          <p:nvPr/>
        </p:nvSpPr>
        <p:spPr>
          <a:xfrm>
            <a:off x="80963" y="0"/>
            <a:ext cx="6696075" cy="369332"/>
          </a:xfrm>
          <a:prstGeom prst="rect">
            <a:avLst/>
          </a:prstGeom>
          <a:solidFill>
            <a:schemeClr val="bg1">
              <a:lumMod val="85000"/>
            </a:schemeClr>
          </a:solidFill>
          <a:ln>
            <a:noFill/>
          </a:ln>
        </p:spPr>
        <p:txBody>
          <a:bodyPr wrap="square" rtlCol="0">
            <a:spAutoFit/>
          </a:bodyPr>
          <a:lstStyle/>
          <a:p>
            <a:r>
              <a:rPr lang="en-GB" dirty="0">
                <a:latin typeface="Gill Sans Std" panose="020B0502020104020203" pitchFamily="34" charset="0"/>
                <a:cs typeface="Gill Sans"/>
              </a:rPr>
              <a:t>APPENDIX: LIST OF SIGNATORIES</a:t>
            </a:r>
          </a:p>
        </p:txBody>
      </p:sp>
      <p:sp>
        <p:nvSpPr>
          <p:cNvPr id="20" name="TextBox 19"/>
          <p:cNvSpPr txBox="1"/>
          <p:nvPr/>
        </p:nvSpPr>
        <p:spPr>
          <a:xfrm>
            <a:off x="90000" y="561366"/>
            <a:ext cx="6691313" cy="5270674"/>
          </a:xfrm>
          <a:prstGeom prst="rect">
            <a:avLst/>
          </a:prstGeom>
          <a:noFill/>
        </p:spPr>
        <p:txBody>
          <a:bodyPr wrap="square" rtlCol="0">
            <a:spAutoFit/>
          </a:bodyPr>
          <a:lstStyle/>
          <a:p>
            <a:r>
              <a:rPr lang="en-GB" sz="1000" dirty="0">
                <a:solidFill>
                  <a:srgbClr val="464547"/>
                </a:solidFill>
                <a:latin typeface="Gill Sans Std Light" panose="020B0302020104020203" pitchFamily="34" charset="0"/>
              </a:rPr>
              <a:t>The 71 companies listed below comprise the first cohort of Charter signatories included in this research, broken down into sectors. We have grouped the signatories into broadly representative sectors, and we anticipate these sectors will evolve as the Charter grows. </a:t>
            </a:r>
          </a:p>
          <a:p>
            <a:endParaRPr lang="en-GB" sz="1050" dirty="0">
              <a:solidFill>
                <a:srgbClr val="464547"/>
              </a:solidFill>
              <a:latin typeface="Gill Sans Std Light" panose="020B0302020104020203" pitchFamily="34" charset="0"/>
            </a:endParaRPr>
          </a:p>
          <a:p>
            <a:endParaRPr lang="en-GB" sz="1050" dirty="0">
              <a:solidFill>
                <a:srgbClr val="464547"/>
              </a:solidFill>
              <a:latin typeface="Gill Sans Std Light" panose="020B0302020104020203" pitchFamily="34" charset="0"/>
            </a:endParaRPr>
          </a:p>
          <a:p>
            <a:endParaRPr lang="en-GB" sz="1050" dirty="0">
              <a:solidFill>
                <a:srgbClr val="464547"/>
              </a:solidFill>
              <a:latin typeface="Gill Sans Std Light" panose="020B0302020104020203" pitchFamily="34" charset="0"/>
            </a:endParaRPr>
          </a:p>
          <a:p>
            <a:endParaRPr lang="en-GB" sz="1050" dirty="0">
              <a:solidFill>
                <a:srgbClr val="464547"/>
              </a:solidFill>
              <a:latin typeface="Gill Sans Std Light" panose="020B0302020104020203" pitchFamily="34" charset="0"/>
            </a:endParaRPr>
          </a:p>
          <a:p>
            <a:endParaRPr lang="en-GB" sz="1050" dirty="0">
              <a:solidFill>
                <a:srgbClr val="464547"/>
              </a:solidFill>
              <a:latin typeface="Gill Sans Std Light" panose="020B0302020104020203" pitchFamily="34" charset="0"/>
            </a:endParaRPr>
          </a:p>
          <a:p>
            <a:endParaRPr lang="en-GB" sz="1050" dirty="0">
              <a:solidFill>
                <a:srgbClr val="464547"/>
              </a:solidFill>
              <a:latin typeface="Gill Sans Std Light" panose="020B0302020104020203" pitchFamily="34" charset="0"/>
            </a:endParaRPr>
          </a:p>
          <a:p>
            <a:endParaRPr lang="en-GB" sz="1050" dirty="0">
              <a:solidFill>
                <a:srgbClr val="464547"/>
              </a:solidFill>
              <a:latin typeface="Gill Sans Std Light" panose="020B0302020104020203" pitchFamily="34" charset="0"/>
            </a:endParaRPr>
          </a:p>
          <a:p>
            <a:endParaRPr lang="en-GB" sz="1050" dirty="0">
              <a:solidFill>
                <a:srgbClr val="464547"/>
              </a:solidFill>
              <a:latin typeface="Gill Sans Std Light" panose="020B0302020104020203" pitchFamily="34" charset="0"/>
            </a:endParaRPr>
          </a:p>
          <a:p>
            <a:endParaRPr lang="en-GB" sz="1050" dirty="0">
              <a:solidFill>
                <a:srgbClr val="464547"/>
              </a:solidFill>
              <a:latin typeface="Gill Sans Std Light" panose="020B0302020104020203" pitchFamily="34" charset="0"/>
            </a:endParaRPr>
          </a:p>
          <a:p>
            <a:endParaRPr lang="en-GB" sz="1050" dirty="0">
              <a:solidFill>
                <a:srgbClr val="464547"/>
              </a:solidFill>
              <a:latin typeface="Gill Sans Std Light" panose="020B0302020104020203" pitchFamily="34" charset="0"/>
            </a:endParaRPr>
          </a:p>
          <a:p>
            <a:endParaRPr lang="en-GB" sz="1050" dirty="0">
              <a:solidFill>
                <a:srgbClr val="464547"/>
              </a:solidFill>
              <a:latin typeface="Gill Sans Std Light" panose="020B0302020104020203" pitchFamily="34" charset="0"/>
            </a:endParaRPr>
          </a:p>
          <a:p>
            <a:endParaRPr lang="en-GB" sz="1050" dirty="0">
              <a:solidFill>
                <a:srgbClr val="464547"/>
              </a:solidFill>
              <a:latin typeface="Gill Sans Std Light" panose="020B0302020104020203" pitchFamily="34" charset="0"/>
            </a:endParaRPr>
          </a:p>
          <a:p>
            <a:endParaRPr lang="en-GB" sz="1050" dirty="0">
              <a:solidFill>
                <a:srgbClr val="464547"/>
              </a:solidFill>
              <a:latin typeface="Gill Sans Std Light" panose="020B0302020104020203" pitchFamily="34" charset="0"/>
            </a:endParaRPr>
          </a:p>
          <a:p>
            <a:endParaRPr lang="en-GB" sz="1050" dirty="0">
              <a:solidFill>
                <a:srgbClr val="464547"/>
              </a:solidFill>
              <a:latin typeface="Gill Sans Std Light" panose="020B0302020104020203" pitchFamily="34" charset="0"/>
            </a:endParaRPr>
          </a:p>
          <a:p>
            <a:endParaRPr lang="en-GB" sz="1050" dirty="0">
              <a:solidFill>
                <a:srgbClr val="464547"/>
              </a:solidFill>
              <a:latin typeface="Gill Sans Std Light" panose="020B0302020104020203" pitchFamily="34" charset="0"/>
            </a:endParaRPr>
          </a:p>
          <a:p>
            <a:endParaRPr lang="en-GB" sz="1050" dirty="0">
              <a:solidFill>
                <a:srgbClr val="464547"/>
              </a:solidFill>
              <a:latin typeface="Gill Sans Std Light" panose="020B0302020104020203" pitchFamily="34" charset="0"/>
            </a:endParaRPr>
          </a:p>
          <a:p>
            <a:endParaRPr lang="en-GB" sz="1050" dirty="0">
              <a:solidFill>
                <a:srgbClr val="464547"/>
              </a:solidFill>
              <a:latin typeface="Gill Sans Std Light" panose="020B0302020104020203" pitchFamily="34" charset="0"/>
            </a:endParaRPr>
          </a:p>
          <a:p>
            <a:endParaRPr lang="en-GB" sz="1050" dirty="0">
              <a:solidFill>
                <a:srgbClr val="464547"/>
              </a:solidFill>
              <a:latin typeface="Gill Sans Std Light" panose="020B0302020104020203" pitchFamily="34" charset="0"/>
            </a:endParaRPr>
          </a:p>
          <a:p>
            <a:endParaRPr lang="en-GB" sz="1050" dirty="0">
              <a:solidFill>
                <a:srgbClr val="464547"/>
              </a:solidFill>
              <a:latin typeface="Gill Sans Std Light" panose="020B0302020104020203" pitchFamily="34" charset="0"/>
            </a:endParaRPr>
          </a:p>
          <a:p>
            <a:endParaRPr lang="en-GB" sz="1050" dirty="0">
              <a:solidFill>
                <a:srgbClr val="464547"/>
              </a:solidFill>
              <a:latin typeface="Gill Sans Std Light" panose="020B0302020104020203" pitchFamily="34" charset="0"/>
            </a:endParaRPr>
          </a:p>
          <a:p>
            <a:endParaRPr lang="en-GB" sz="1050" dirty="0">
              <a:solidFill>
                <a:srgbClr val="464547"/>
              </a:solidFill>
              <a:latin typeface="Gill Sans Std Light" panose="020B0302020104020203" pitchFamily="34" charset="0"/>
            </a:endParaRPr>
          </a:p>
          <a:p>
            <a:endParaRPr lang="en-GB" sz="1050" dirty="0">
              <a:solidFill>
                <a:srgbClr val="464547"/>
              </a:solidFill>
              <a:latin typeface="Gill Sans Std Light" panose="020B0302020104020203" pitchFamily="34" charset="0"/>
            </a:endParaRPr>
          </a:p>
          <a:p>
            <a:endParaRPr lang="en-GB" sz="1050" dirty="0">
              <a:solidFill>
                <a:srgbClr val="464547"/>
              </a:solidFill>
              <a:latin typeface="Gill Sans Std Light" panose="020B0302020104020203" pitchFamily="34" charset="0"/>
            </a:endParaRPr>
          </a:p>
          <a:p>
            <a:endParaRPr lang="en-GB" sz="1050" dirty="0">
              <a:solidFill>
                <a:srgbClr val="464547"/>
              </a:solidFill>
              <a:latin typeface="Gill Sans Std Light" panose="020B0302020104020203" pitchFamily="34" charset="0"/>
            </a:endParaRPr>
          </a:p>
          <a:p>
            <a:endParaRPr lang="en-GB" sz="1050" dirty="0">
              <a:solidFill>
                <a:srgbClr val="464547"/>
              </a:solidFill>
              <a:latin typeface="Gill Sans Std Light" panose="020B0302020104020203" pitchFamily="34" charset="0"/>
            </a:endParaRPr>
          </a:p>
          <a:p>
            <a:endParaRPr lang="en-GB" sz="1000" dirty="0">
              <a:solidFill>
                <a:srgbClr val="464547"/>
              </a:solidFill>
              <a:latin typeface="Gill Sans Std Light" panose="020B0302020104020203" pitchFamily="34" charset="0"/>
            </a:endParaRPr>
          </a:p>
          <a:p>
            <a:r>
              <a:rPr lang="en-GB" sz="1000" dirty="0">
                <a:solidFill>
                  <a:srgbClr val="464547"/>
                </a:solidFill>
                <a:latin typeface="Gill Sans Std Light" panose="020B0302020104020203" pitchFamily="34" charset="0"/>
              </a:rPr>
              <a:t>To see a list of the Charter’s most recent signatories, visit </a:t>
            </a:r>
            <a:r>
              <a:rPr lang="en-GB" sz="1000" dirty="0">
                <a:solidFill>
                  <a:srgbClr val="464547"/>
                </a:solidFill>
                <a:latin typeface="Gill Sans Std Light" panose="020B0302020104020203" pitchFamily="34" charset="0"/>
                <a:hlinkClick r:id="rId2"/>
              </a:rPr>
              <a:t>https://www.gov.uk/government/publications/women-in-finance-charter</a:t>
            </a:r>
            <a:r>
              <a:rPr lang="en-GB" sz="1000" dirty="0">
                <a:solidFill>
                  <a:srgbClr val="464547"/>
                </a:solidFill>
                <a:latin typeface="Gill Sans Std Light" panose="020B0302020104020203" pitchFamily="34" charset="0"/>
              </a:rPr>
              <a:t> </a:t>
            </a:r>
          </a:p>
          <a:p>
            <a:endParaRPr lang="en-GB" sz="1200" b="1" dirty="0">
              <a:solidFill>
                <a:srgbClr val="0084BA"/>
              </a:solidFill>
            </a:endParaRPr>
          </a:p>
          <a:p>
            <a:endParaRPr lang="en-GB" sz="1200" b="1" dirty="0">
              <a:solidFill>
                <a:srgbClr val="0084BA"/>
              </a:solidFill>
            </a:endParaRPr>
          </a:p>
        </p:txBody>
      </p:sp>
      <p:sp>
        <p:nvSpPr>
          <p:cNvPr id="10" name="TextBox 9"/>
          <p:cNvSpPr txBox="1"/>
          <p:nvPr/>
        </p:nvSpPr>
        <p:spPr>
          <a:xfrm>
            <a:off x="90000" y="1246531"/>
            <a:ext cx="6691313" cy="3908762"/>
          </a:xfrm>
          <a:prstGeom prst="rect">
            <a:avLst/>
          </a:prstGeom>
          <a:noFill/>
        </p:spPr>
        <p:txBody>
          <a:bodyPr wrap="square" numCol="3" spcCol="180000" rtlCol="0">
            <a:spAutoFit/>
          </a:bodyPr>
          <a:lstStyle/>
          <a:p>
            <a:r>
              <a:rPr lang="en-GB" sz="800" b="1" dirty="0">
                <a:solidFill>
                  <a:srgbClr val="464547"/>
                </a:solidFill>
              </a:rPr>
              <a:t>Asset management and investment </a:t>
            </a:r>
            <a:r>
              <a:rPr lang="en-GB" sz="800" dirty="0">
                <a:solidFill>
                  <a:srgbClr val="464547"/>
                </a:solidFill>
              </a:rPr>
              <a:t>(10)</a:t>
            </a:r>
          </a:p>
          <a:p>
            <a:r>
              <a:rPr lang="en-GB" sz="800" dirty="0">
                <a:solidFill>
                  <a:srgbClr val="464547"/>
                </a:solidFill>
              </a:rPr>
              <a:t>Aberdeen Asset Management</a:t>
            </a:r>
          </a:p>
          <a:p>
            <a:r>
              <a:rPr lang="en-GB" sz="800" dirty="0">
                <a:solidFill>
                  <a:srgbClr val="464547"/>
                </a:solidFill>
              </a:rPr>
              <a:t>Affinity Capital Ltd</a:t>
            </a:r>
          </a:p>
          <a:p>
            <a:r>
              <a:rPr lang="en-GB" sz="800" dirty="0">
                <a:solidFill>
                  <a:srgbClr val="464547"/>
                </a:solidFill>
              </a:rPr>
              <a:t>BlackRock</a:t>
            </a:r>
          </a:p>
          <a:p>
            <a:r>
              <a:rPr lang="en-GB" sz="800" dirty="0">
                <a:solidFill>
                  <a:srgbClr val="464547"/>
                </a:solidFill>
              </a:rPr>
              <a:t>Columbia </a:t>
            </a:r>
            <a:r>
              <a:rPr lang="en-GB" sz="800" dirty="0" err="1">
                <a:solidFill>
                  <a:srgbClr val="464547"/>
                </a:solidFill>
              </a:rPr>
              <a:t>Threadneedle</a:t>
            </a:r>
            <a:r>
              <a:rPr lang="en-GB" sz="800" dirty="0">
                <a:solidFill>
                  <a:srgbClr val="464547"/>
                </a:solidFill>
              </a:rPr>
              <a:t> Investments</a:t>
            </a:r>
          </a:p>
          <a:p>
            <a:r>
              <a:rPr lang="en-GB" sz="800" dirty="0">
                <a:solidFill>
                  <a:srgbClr val="464547"/>
                </a:solidFill>
              </a:rPr>
              <a:t>Fidelity</a:t>
            </a:r>
          </a:p>
          <a:p>
            <a:r>
              <a:rPr lang="en-GB" sz="800" dirty="0">
                <a:solidFill>
                  <a:srgbClr val="464547"/>
                </a:solidFill>
              </a:rPr>
              <a:t>Henderson Global Investors</a:t>
            </a:r>
          </a:p>
          <a:p>
            <a:r>
              <a:rPr lang="en-GB" sz="800" dirty="0">
                <a:solidFill>
                  <a:srgbClr val="464547"/>
                </a:solidFill>
              </a:rPr>
              <a:t>Hermes Investment Management</a:t>
            </a:r>
          </a:p>
          <a:p>
            <a:r>
              <a:rPr lang="en-GB" sz="800" dirty="0">
                <a:solidFill>
                  <a:srgbClr val="464547"/>
                </a:solidFill>
              </a:rPr>
              <a:t>Nest Corporation</a:t>
            </a:r>
          </a:p>
          <a:p>
            <a:r>
              <a:rPr lang="en-GB" sz="800" dirty="0">
                <a:solidFill>
                  <a:srgbClr val="464547"/>
                </a:solidFill>
              </a:rPr>
              <a:t>Schroders</a:t>
            </a:r>
          </a:p>
          <a:p>
            <a:r>
              <a:rPr lang="en-GB" sz="800" dirty="0">
                <a:solidFill>
                  <a:srgbClr val="464547"/>
                </a:solidFill>
              </a:rPr>
              <a:t>Standard Life</a:t>
            </a:r>
          </a:p>
          <a:p>
            <a:endParaRPr lang="en-GB" sz="800" dirty="0">
              <a:solidFill>
                <a:srgbClr val="464547"/>
              </a:solidFill>
            </a:endParaRPr>
          </a:p>
          <a:p>
            <a:r>
              <a:rPr lang="en-GB" sz="800" b="1" dirty="0">
                <a:solidFill>
                  <a:srgbClr val="464547"/>
                </a:solidFill>
              </a:rPr>
              <a:t>Building societies / credit unions </a:t>
            </a:r>
            <a:r>
              <a:rPr lang="en-GB" sz="800" dirty="0">
                <a:solidFill>
                  <a:srgbClr val="464547"/>
                </a:solidFill>
              </a:rPr>
              <a:t>(10)</a:t>
            </a:r>
          </a:p>
          <a:p>
            <a:r>
              <a:rPr lang="en-GB" sz="800" dirty="0">
                <a:solidFill>
                  <a:srgbClr val="464547"/>
                </a:solidFill>
              </a:rPr>
              <a:t>Capital Credit Union</a:t>
            </a:r>
          </a:p>
          <a:p>
            <a:r>
              <a:rPr lang="en-GB" sz="800" dirty="0">
                <a:solidFill>
                  <a:srgbClr val="464547"/>
                </a:solidFill>
              </a:rPr>
              <a:t>Leeds Building Society</a:t>
            </a:r>
          </a:p>
          <a:p>
            <a:r>
              <a:rPr lang="en-GB" sz="800" dirty="0">
                <a:solidFill>
                  <a:srgbClr val="464547"/>
                </a:solidFill>
              </a:rPr>
              <a:t>London Capital Credit Union</a:t>
            </a:r>
          </a:p>
          <a:p>
            <a:r>
              <a:rPr lang="en-GB" sz="800" dirty="0">
                <a:solidFill>
                  <a:srgbClr val="464547"/>
                </a:solidFill>
              </a:rPr>
              <a:t>Market Harborough Building Society</a:t>
            </a:r>
          </a:p>
          <a:p>
            <a:r>
              <a:rPr lang="en-GB" sz="800" dirty="0">
                <a:solidFill>
                  <a:srgbClr val="464547"/>
                </a:solidFill>
              </a:rPr>
              <a:t>Nationwide</a:t>
            </a:r>
          </a:p>
          <a:p>
            <a:r>
              <a:rPr lang="en-GB" sz="800" dirty="0">
                <a:solidFill>
                  <a:srgbClr val="464547"/>
                </a:solidFill>
              </a:rPr>
              <a:t>Nottingham Building Society</a:t>
            </a:r>
          </a:p>
          <a:p>
            <a:r>
              <a:rPr lang="en-GB" sz="800" dirty="0">
                <a:solidFill>
                  <a:srgbClr val="464547"/>
                </a:solidFill>
              </a:rPr>
              <a:t>Principality Building Society</a:t>
            </a:r>
          </a:p>
          <a:p>
            <a:r>
              <a:rPr lang="en-GB" sz="800" dirty="0">
                <a:solidFill>
                  <a:srgbClr val="464547"/>
                </a:solidFill>
              </a:rPr>
              <a:t>Progressive Building Society</a:t>
            </a:r>
          </a:p>
          <a:p>
            <a:r>
              <a:rPr lang="en-GB" sz="800" dirty="0">
                <a:solidFill>
                  <a:srgbClr val="464547"/>
                </a:solidFill>
              </a:rPr>
              <a:t>South Manchester Credit Union</a:t>
            </a:r>
          </a:p>
          <a:p>
            <a:r>
              <a:rPr lang="en-GB" sz="800" dirty="0">
                <a:solidFill>
                  <a:srgbClr val="464547"/>
                </a:solidFill>
              </a:rPr>
              <a:t>West Bromwich Building Society</a:t>
            </a:r>
          </a:p>
          <a:p>
            <a:endParaRPr lang="en-GB" sz="800" dirty="0">
              <a:solidFill>
                <a:srgbClr val="464547"/>
              </a:solidFill>
            </a:endParaRPr>
          </a:p>
          <a:p>
            <a:r>
              <a:rPr lang="en-GB" sz="800" b="1" dirty="0">
                <a:solidFill>
                  <a:srgbClr val="464547"/>
                </a:solidFill>
              </a:rPr>
              <a:t>Global banks / investment banks </a:t>
            </a:r>
            <a:r>
              <a:rPr lang="en-GB" sz="800" dirty="0">
                <a:solidFill>
                  <a:srgbClr val="464547"/>
                </a:solidFill>
              </a:rPr>
              <a:t>(5)</a:t>
            </a:r>
          </a:p>
          <a:p>
            <a:r>
              <a:rPr lang="en-GB" sz="800" dirty="0">
                <a:solidFill>
                  <a:srgbClr val="464547"/>
                </a:solidFill>
              </a:rPr>
              <a:t>BNY Mellon</a:t>
            </a:r>
          </a:p>
          <a:p>
            <a:r>
              <a:rPr lang="en-GB" sz="800" dirty="0">
                <a:solidFill>
                  <a:srgbClr val="464547"/>
                </a:solidFill>
              </a:rPr>
              <a:t>Credit Suisse</a:t>
            </a:r>
          </a:p>
          <a:p>
            <a:r>
              <a:rPr lang="en-GB" sz="800" dirty="0">
                <a:solidFill>
                  <a:srgbClr val="464547"/>
                </a:solidFill>
              </a:rPr>
              <a:t>Deutsche Bank</a:t>
            </a:r>
          </a:p>
          <a:p>
            <a:r>
              <a:rPr lang="en-GB" sz="800" dirty="0">
                <a:solidFill>
                  <a:srgbClr val="464547"/>
                </a:solidFill>
              </a:rPr>
              <a:t>Morgan Stanley</a:t>
            </a:r>
          </a:p>
          <a:p>
            <a:r>
              <a:rPr lang="en-GB" sz="800" dirty="0">
                <a:solidFill>
                  <a:srgbClr val="464547"/>
                </a:solidFill>
              </a:rPr>
              <a:t>Standard Chartered PLC</a:t>
            </a:r>
          </a:p>
          <a:p>
            <a:endParaRPr lang="en-GB" sz="800" b="1" dirty="0">
              <a:solidFill>
                <a:srgbClr val="464547"/>
              </a:solidFill>
            </a:endParaRPr>
          </a:p>
          <a:p>
            <a:r>
              <a:rPr lang="en-GB" sz="800" b="1" dirty="0">
                <a:solidFill>
                  <a:srgbClr val="464547"/>
                </a:solidFill>
              </a:rPr>
              <a:t>Banks </a:t>
            </a:r>
            <a:r>
              <a:rPr lang="en-GB" sz="800" dirty="0">
                <a:solidFill>
                  <a:srgbClr val="464547"/>
                </a:solidFill>
              </a:rPr>
              <a:t>(includes challenger banks, payment systems,16)</a:t>
            </a:r>
          </a:p>
          <a:p>
            <a:r>
              <a:rPr lang="en-GB" sz="800" dirty="0">
                <a:solidFill>
                  <a:srgbClr val="464547"/>
                </a:solidFill>
              </a:rPr>
              <a:t>Aldermore</a:t>
            </a:r>
          </a:p>
          <a:p>
            <a:r>
              <a:rPr lang="en-GB" sz="800" dirty="0">
                <a:solidFill>
                  <a:srgbClr val="464547"/>
                </a:solidFill>
              </a:rPr>
              <a:t>Atom Bank plc</a:t>
            </a:r>
          </a:p>
          <a:p>
            <a:r>
              <a:rPr lang="en-GB" sz="800" dirty="0">
                <a:solidFill>
                  <a:srgbClr val="464547"/>
                </a:solidFill>
              </a:rPr>
              <a:t>Bacs Payment Schemes Limited</a:t>
            </a:r>
          </a:p>
          <a:p>
            <a:r>
              <a:rPr lang="en-GB" sz="800" dirty="0">
                <a:solidFill>
                  <a:srgbClr val="464547"/>
                </a:solidFill>
              </a:rPr>
              <a:t>Barclays</a:t>
            </a:r>
          </a:p>
          <a:p>
            <a:r>
              <a:rPr lang="en-GB" sz="800" dirty="0" err="1">
                <a:solidFill>
                  <a:srgbClr val="464547"/>
                </a:solidFill>
              </a:rPr>
              <a:t>Handelsbanken</a:t>
            </a:r>
            <a:endParaRPr lang="en-GB" sz="800" dirty="0">
              <a:solidFill>
                <a:srgbClr val="464547"/>
              </a:solidFill>
            </a:endParaRPr>
          </a:p>
          <a:p>
            <a:r>
              <a:rPr lang="en-GB" sz="800" dirty="0">
                <a:solidFill>
                  <a:srgbClr val="464547"/>
                </a:solidFill>
              </a:rPr>
              <a:t>HSBC UK</a:t>
            </a:r>
          </a:p>
          <a:p>
            <a:r>
              <a:rPr lang="en-GB" sz="800" dirty="0" err="1">
                <a:solidFill>
                  <a:srgbClr val="464547"/>
                </a:solidFill>
              </a:rPr>
              <a:t>Landbay</a:t>
            </a:r>
            <a:endParaRPr lang="en-GB" sz="800" dirty="0">
              <a:solidFill>
                <a:srgbClr val="464547"/>
              </a:solidFill>
            </a:endParaRPr>
          </a:p>
          <a:p>
            <a:r>
              <a:rPr lang="en-GB" sz="800" dirty="0">
                <a:solidFill>
                  <a:srgbClr val="464547"/>
                </a:solidFill>
              </a:rPr>
              <a:t>Lloyds Banking Group</a:t>
            </a:r>
          </a:p>
          <a:p>
            <a:r>
              <a:rPr lang="en-GB" sz="800" dirty="0">
                <a:solidFill>
                  <a:srgbClr val="464547"/>
                </a:solidFill>
              </a:rPr>
              <a:t>MasterCard (UK&amp;I Division) </a:t>
            </a:r>
          </a:p>
          <a:p>
            <a:r>
              <a:rPr lang="en-GB" sz="800" dirty="0">
                <a:solidFill>
                  <a:srgbClr val="464547"/>
                </a:solidFill>
              </a:rPr>
              <a:t>Mizuho Bank Ltd</a:t>
            </a:r>
          </a:p>
          <a:p>
            <a:r>
              <a:rPr lang="en-GB" sz="800" dirty="0">
                <a:solidFill>
                  <a:srgbClr val="464547"/>
                </a:solidFill>
              </a:rPr>
              <a:t>Mizuho International plc</a:t>
            </a:r>
          </a:p>
          <a:p>
            <a:r>
              <a:rPr lang="en-GB" sz="800" dirty="0">
                <a:solidFill>
                  <a:srgbClr val="464547"/>
                </a:solidFill>
              </a:rPr>
              <a:t>Santander UK</a:t>
            </a:r>
          </a:p>
          <a:p>
            <a:r>
              <a:rPr lang="en-GB" sz="800" dirty="0">
                <a:solidFill>
                  <a:srgbClr val="464547"/>
                </a:solidFill>
              </a:rPr>
              <a:t>The Co-operative Bank</a:t>
            </a:r>
          </a:p>
          <a:p>
            <a:r>
              <a:rPr lang="en-GB" sz="800" dirty="0">
                <a:solidFill>
                  <a:srgbClr val="464547"/>
                </a:solidFill>
              </a:rPr>
              <a:t>The Royal Bank of Scotland</a:t>
            </a:r>
          </a:p>
          <a:p>
            <a:r>
              <a:rPr lang="en-GB" sz="800" dirty="0">
                <a:solidFill>
                  <a:srgbClr val="464547"/>
                </a:solidFill>
              </a:rPr>
              <a:t>TSB</a:t>
            </a:r>
          </a:p>
          <a:p>
            <a:r>
              <a:rPr lang="en-GB" sz="800" dirty="0">
                <a:solidFill>
                  <a:srgbClr val="464547"/>
                </a:solidFill>
              </a:rPr>
              <a:t>Virgin Money</a:t>
            </a:r>
          </a:p>
          <a:p>
            <a:endParaRPr lang="en-GB" sz="800" dirty="0">
              <a:solidFill>
                <a:srgbClr val="464547"/>
              </a:solidFill>
            </a:endParaRPr>
          </a:p>
          <a:p>
            <a:endParaRPr lang="en-GB" sz="800" dirty="0">
              <a:solidFill>
                <a:srgbClr val="464547"/>
              </a:solidFill>
            </a:endParaRPr>
          </a:p>
          <a:p>
            <a:r>
              <a:rPr lang="en-GB" sz="800" b="1" dirty="0">
                <a:solidFill>
                  <a:srgbClr val="464547"/>
                </a:solidFill>
              </a:rPr>
              <a:t>Professional services </a:t>
            </a:r>
            <a:r>
              <a:rPr lang="en-GB" sz="800" dirty="0">
                <a:solidFill>
                  <a:srgbClr val="464547"/>
                </a:solidFill>
              </a:rPr>
              <a:t>(including communication, financial advisors, 8)</a:t>
            </a:r>
          </a:p>
          <a:p>
            <a:r>
              <a:rPr lang="en-GB" sz="800" dirty="0">
                <a:solidFill>
                  <a:srgbClr val="464547"/>
                </a:solidFill>
              </a:rPr>
              <a:t>Cicero</a:t>
            </a:r>
          </a:p>
          <a:p>
            <a:r>
              <a:rPr lang="en-GB" sz="800" dirty="0">
                <a:solidFill>
                  <a:srgbClr val="464547"/>
                </a:solidFill>
              </a:rPr>
              <a:t>E2W</a:t>
            </a:r>
          </a:p>
          <a:p>
            <a:r>
              <a:rPr lang="en-GB" sz="800" dirty="0">
                <a:solidFill>
                  <a:srgbClr val="464547"/>
                </a:solidFill>
              </a:rPr>
              <a:t>EY</a:t>
            </a:r>
          </a:p>
          <a:p>
            <a:r>
              <a:rPr lang="en-GB" sz="800" dirty="0" err="1">
                <a:solidFill>
                  <a:srgbClr val="464547"/>
                </a:solidFill>
              </a:rPr>
              <a:t>Hannay</a:t>
            </a:r>
            <a:r>
              <a:rPr lang="en-GB" sz="800" dirty="0">
                <a:solidFill>
                  <a:srgbClr val="464547"/>
                </a:solidFill>
              </a:rPr>
              <a:t> Investments</a:t>
            </a:r>
          </a:p>
          <a:p>
            <a:r>
              <a:rPr lang="en-GB" sz="800" dirty="0" err="1">
                <a:solidFill>
                  <a:srgbClr val="464547"/>
                </a:solidFill>
              </a:rPr>
              <a:t>ionStar</a:t>
            </a:r>
            <a:endParaRPr lang="en-GB" sz="800" dirty="0">
              <a:solidFill>
                <a:srgbClr val="464547"/>
              </a:solidFill>
            </a:endParaRPr>
          </a:p>
          <a:p>
            <a:r>
              <a:rPr lang="en-GB" sz="800" dirty="0">
                <a:solidFill>
                  <a:srgbClr val="464547"/>
                </a:solidFill>
              </a:rPr>
              <a:t>PwC UK</a:t>
            </a:r>
          </a:p>
          <a:p>
            <a:r>
              <a:rPr lang="en-GB" sz="800" dirty="0">
                <a:solidFill>
                  <a:srgbClr val="464547"/>
                </a:solidFill>
              </a:rPr>
              <a:t>Ridgeway Partners</a:t>
            </a:r>
          </a:p>
          <a:p>
            <a:r>
              <a:rPr lang="en-GB" sz="800" dirty="0">
                <a:solidFill>
                  <a:srgbClr val="464547"/>
                </a:solidFill>
              </a:rPr>
              <a:t>Thomson Reuters</a:t>
            </a:r>
          </a:p>
          <a:p>
            <a:endParaRPr lang="en-GB" sz="800" dirty="0">
              <a:solidFill>
                <a:srgbClr val="464547"/>
              </a:solidFill>
            </a:endParaRPr>
          </a:p>
          <a:p>
            <a:r>
              <a:rPr lang="en-GB" sz="800" b="1" dirty="0">
                <a:solidFill>
                  <a:srgbClr val="464547"/>
                </a:solidFill>
              </a:rPr>
              <a:t>Insurance </a:t>
            </a:r>
            <a:r>
              <a:rPr lang="en-GB" sz="800" dirty="0">
                <a:solidFill>
                  <a:srgbClr val="464547"/>
                </a:solidFill>
              </a:rPr>
              <a:t>(13)</a:t>
            </a:r>
          </a:p>
          <a:p>
            <a:r>
              <a:rPr lang="en-GB" sz="800" dirty="0">
                <a:solidFill>
                  <a:srgbClr val="464547"/>
                </a:solidFill>
              </a:rPr>
              <a:t>Aviva</a:t>
            </a:r>
          </a:p>
          <a:p>
            <a:r>
              <a:rPr lang="en-GB" sz="800" dirty="0">
                <a:solidFill>
                  <a:srgbClr val="464547"/>
                </a:solidFill>
              </a:rPr>
              <a:t>Collinson Group</a:t>
            </a:r>
          </a:p>
          <a:p>
            <a:r>
              <a:rPr lang="en-GB" sz="800" dirty="0">
                <a:solidFill>
                  <a:srgbClr val="464547"/>
                </a:solidFill>
              </a:rPr>
              <a:t>Direct Line Group</a:t>
            </a:r>
          </a:p>
          <a:p>
            <a:r>
              <a:rPr lang="en-GB" sz="800" dirty="0">
                <a:solidFill>
                  <a:srgbClr val="464547"/>
                </a:solidFill>
              </a:rPr>
              <a:t>Ecclesiastical Insurance</a:t>
            </a:r>
          </a:p>
          <a:p>
            <a:r>
              <a:rPr lang="en-GB" sz="800" dirty="0">
                <a:solidFill>
                  <a:srgbClr val="464547"/>
                </a:solidFill>
              </a:rPr>
              <a:t>Legal and General</a:t>
            </a:r>
          </a:p>
          <a:p>
            <a:r>
              <a:rPr lang="en-GB" sz="800" dirty="0">
                <a:solidFill>
                  <a:srgbClr val="464547"/>
                </a:solidFill>
              </a:rPr>
              <a:t>Lloyd's of London</a:t>
            </a:r>
          </a:p>
          <a:p>
            <a:r>
              <a:rPr lang="en-GB" sz="800" dirty="0">
                <a:solidFill>
                  <a:srgbClr val="464547"/>
                </a:solidFill>
              </a:rPr>
              <a:t>LV=</a:t>
            </a:r>
          </a:p>
          <a:p>
            <a:r>
              <a:rPr lang="en-GB" sz="800" dirty="0">
                <a:solidFill>
                  <a:srgbClr val="464547"/>
                </a:solidFill>
              </a:rPr>
              <a:t>MetLife</a:t>
            </a:r>
          </a:p>
          <a:p>
            <a:r>
              <a:rPr lang="en-GB" sz="800" dirty="0">
                <a:solidFill>
                  <a:srgbClr val="464547"/>
                </a:solidFill>
              </a:rPr>
              <a:t>National House Building Council </a:t>
            </a:r>
          </a:p>
          <a:p>
            <a:r>
              <a:rPr lang="en-GB" sz="800" dirty="0">
                <a:solidFill>
                  <a:srgbClr val="464547"/>
                </a:solidFill>
              </a:rPr>
              <a:t>Phoenix Group</a:t>
            </a:r>
          </a:p>
          <a:p>
            <a:r>
              <a:rPr lang="en-GB" sz="800" dirty="0">
                <a:solidFill>
                  <a:srgbClr val="464547"/>
                </a:solidFill>
              </a:rPr>
              <a:t>Prudential plc</a:t>
            </a:r>
          </a:p>
          <a:p>
            <a:r>
              <a:rPr lang="en-GB" sz="800" dirty="0">
                <a:solidFill>
                  <a:srgbClr val="464547"/>
                </a:solidFill>
              </a:rPr>
              <a:t>The Royal London Mutual Insurance Society</a:t>
            </a:r>
          </a:p>
          <a:p>
            <a:r>
              <a:rPr lang="en-GB" sz="800" dirty="0">
                <a:solidFill>
                  <a:srgbClr val="464547"/>
                </a:solidFill>
              </a:rPr>
              <a:t>Unum</a:t>
            </a:r>
          </a:p>
          <a:p>
            <a:endParaRPr lang="en-GB" sz="800" dirty="0">
              <a:solidFill>
                <a:srgbClr val="464547"/>
              </a:solidFill>
            </a:endParaRPr>
          </a:p>
          <a:p>
            <a:r>
              <a:rPr lang="en-GB" sz="800" b="1" dirty="0">
                <a:solidFill>
                  <a:srgbClr val="464547"/>
                </a:solidFill>
              </a:rPr>
              <a:t>Other </a:t>
            </a:r>
            <a:r>
              <a:rPr lang="en-GB" sz="800" dirty="0">
                <a:solidFill>
                  <a:srgbClr val="464547"/>
                </a:solidFill>
              </a:rPr>
              <a:t>(trade bodies, government and regulators, market infrastructure, venture capital, fintech, 9)</a:t>
            </a:r>
          </a:p>
          <a:p>
            <a:r>
              <a:rPr lang="en-GB" sz="800" dirty="0">
                <a:solidFill>
                  <a:srgbClr val="464547"/>
                </a:solidFill>
              </a:rPr>
              <a:t>Association of British Insurers</a:t>
            </a:r>
          </a:p>
          <a:p>
            <a:r>
              <a:rPr lang="en-GB" sz="800" dirty="0">
                <a:solidFill>
                  <a:srgbClr val="464547"/>
                </a:solidFill>
              </a:rPr>
              <a:t>British Bankers' Association</a:t>
            </a:r>
          </a:p>
          <a:p>
            <a:r>
              <a:rPr lang="en-GB" sz="800" dirty="0">
                <a:solidFill>
                  <a:srgbClr val="464547"/>
                </a:solidFill>
              </a:rPr>
              <a:t>Chartered Insurance Institute</a:t>
            </a:r>
          </a:p>
          <a:p>
            <a:r>
              <a:rPr lang="en-GB" sz="800" dirty="0">
                <a:solidFill>
                  <a:srgbClr val="464547"/>
                </a:solidFill>
              </a:rPr>
              <a:t>Circle</a:t>
            </a:r>
          </a:p>
          <a:p>
            <a:r>
              <a:rPr lang="en-GB" sz="800" dirty="0">
                <a:solidFill>
                  <a:srgbClr val="464547"/>
                </a:solidFill>
              </a:rPr>
              <a:t>Financial Conduct Authority</a:t>
            </a:r>
          </a:p>
          <a:p>
            <a:r>
              <a:rPr lang="en-GB" sz="800" dirty="0">
                <a:solidFill>
                  <a:srgbClr val="464547"/>
                </a:solidFill>
              </a:rPr>
              <a:t>HM Treasury</a:t>
            </a:r>
          </a:p>
          <a:p>
            <a:r>
              <a:rPr lang="en-GB" sz="800" dirty="0" err="1">
                <a:solidFill>
                  <a:srgbClr val="464547"/>
                </a:solidFill>
              </a:rPr>
              <a:t>Isban</a:t>
            </a:r>
            <a:r>
              <a:rPr lang="en-GB" sz="800" dirty="0">
                <a:solidFill>
                  <a:srgbClr val="464547"/>
                </a:solidFill>
              </a:rPr>
              <a:t> UK</a:t>
            </a:r>
          </a:p>
          <a:p>
            <a:r>
              <a:rPr lang="en-GB" sz="800" dirty="0">
                <a:solidFill>
                  <a:srgbClr val="464547"/>
                </a:solidFill>
              </a:rPr>
              <a:t>London Stock Exchange Group</a:t>
            </a:r>
          </a:p>
          <a:p>
            <a:r>
              <a:rPr lang="en-GB" sz="800" dirty="0">
                <a:solidFill>
                  <a:srgbClr val="464547"/>
                </a:solidFill>
              </a:rPr>
              <a:t>Sturgeon Ventures LLP</a:t>
            </a:r>
          </a:p>
        </p:txBody>
      </p:sp>
      <p:graphicFrame>
        <p:nvGraphicFramePr>
          <p:cNvPr id="8" name="Chart 7">
            <a:extLst>
              <a:ext uri="{FF2B5EF4-FFF2-40B4-BE49-F238E27FC236}">
                <a16:creationId xmlns="" xmlns:a16="http://schemas.microsoft.com/office/drawing/2014/main" id="{00000000-0008-0000-0500-000063000000}"/>
              </a:ext>
            </a:extLst>
          </p:cNvPr>
          <p:cNvGraphicFramePr/>
          <p:nvPr>
            <p:extLst>
              <p:ext uri="{D42A27DB-BD31-4B8C-83A1-F6EECF244321}">
                <p14:modId xmlns:p14="http://schemas.microsoft.com/office/powerpoint/2010/main" val="2709518240"/>
              </p:ext>
            </p:extLst>
          </p:nvPr>
        </p:nvGraphicFramePr>
        <p:xfrm>
          <a:off x="288000" y="6507480"/>
          <a:ext cx="2880000" cy="2694569"/>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9" name="Chart 8">
            <a:extLst>
              <a:ext uri="{FF2B5EF4-FFF2-40B4-BE49-F238E27FC236}">
                <a16:creationId xmlns="" xmlns:a16="http://schemas.microsoft.com/office/drawing/2014/main" id="{00000000-0008-0000-0500-000065000000}"/>
              </a:ext>
            </a:extLst>
          </p:cNvPr>
          <p:cNvGraphicFramePr/>
          <p:nvPr>
            <p:extLst>
              <p:ext uri="{D42A27DB-BD31-4B8C-83A1-F6EECF244321}">
                <p14:modId xmlns:p14="http://schemas.microsoft.com/office/powerpoint/2010/main" val="3817725409"/>
              </p:ext>
            </p:extLst>
          </p:nvPr>
        </p:nvGraphicFramePr>
        <p:xfrm>
          <a:off x="3600000" y="6592797"/>
          <a:ext cx="2880000" cy="2159635"/>
        </p:xfrm>
        <a:graphic>
          <a:graphicData uri="http://schemas.openxmlformats.org/drawingml/2006/chart">
            <c:chart xmlns:c="http://schemas.openxmlformats.org/drawingml/2006/chart" xmlns:r="http://schemas.openxmlformats.org/officeDocument/2006/relationships" r:id="rId4"/>
          </a:graphicData>
        </a:graphic>
      </p:graphicFrame>
      <p:sp>
        <p:nvSpPr>
          <p:cNvPr id="11" name="TextBox 10"/>
          <p:cNvSpPr txBox="1"/>
          <p:nvPr/>
        </p:nvSpPr>
        <p:spPr>
          <a:xfrm>
            <a:off x="90000" y="5920140"/>
            <a:ext cx="6691313" cy="523220"/>
          </a:xfrm>
          <a:prstGeom prst="rect">
            <a:avLst/>
          </a:prstGeom>
          <a:noFill/>
        </p:spPr>
        <p:txBody>
          <a:bodyPr wrap="square" rtlCol="0">
            <a:spAutoFit/>
          </a:bodyPr>
          <a:lstStyle/>
          <a:p>
            <a:r>
              <a:rPr lang="en-GB" sz="1200" b="1" dirty="0">
                <a:solidFill>
                  <a:schemeClr val="bg1">
                    <a:lumMod val="50000"/>
                  </a:schemeClr>
                </a:solidFill>
              </a:rPr>
              <a:t>Fig. 14 </a:t>
            </a:r>
            <a:r>
              <a:rPr lang="en-GB" sz="1200" b="1" dirty="0">
                <a:solidFill>
                  <a:srgbClr val="0084BA"/>
                </a:solidFill>
              </a:rPr>
              <a:t>Breakdown of signatories by sector and size</a:t>
            </a:r>
            <a:endParaRPr lang="en-GB" sz="900" dirty="0">
              <a:solidFill>
                <a:srgbClr val="0084BA"/>
              </a:solidFill>
            </a:endParaRPr>
          </a:p>
          <a:p>
            <a:endParaRPr lang="en-GB" sz="800" b="1" dirty="0">
              <a:solidFill>
                <a:schemeClr val="tx1">
                  <a:alpha val="80000"/>
                </a:schemeClr>
              </a:solidFill>
            </a:endParaRPr>
          </a:p>
          <a:p>
            <a:r>
              <a:rPr lang="en-GB" sz="800" dirty="0">
                <a:solidFill>
                  <a:srgbClr val="464547"/>
                </a:solidFill>
              </a:rPr>
              <a:t>Charter signatories grouped by sector and number of employees</a:t>
            </a:r>
          </a:p>
        </p:txBody>
      </p:sp>
      <p:cxnSp>
        <p:nvCxnSpPr>
          <p:cNvPr id="12" name="Straight Connector 11"/>
          <p:cNvCxnSpPr/>
          <p:nvPr/>
        </p:nvCxnSpPr>
        <p:spPr>
          <a:xfrm>
            <a:off x="90000" y="6204540"/>
            <a:ext cx="6552000" cy="1555"/>
          </a:xfrm>
          <a:prstGeom prst="line">
            <a:avLst/>
          </a:prstGeom>
          <a:ln>
            <a:solidFill>
              <a:srgbClr val="0084BA"/>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1928039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41125</TotalTime>
  <Words>2460</Words>
  <Application>Microsoft Office PowerPoint</Application>
  <PresentationFormat>A4 Paper (210x297 mm)</PresentationFormat>
  <Paragraphs>405</Paragraphs>
  <Slides>9</Slides>
  <Notes>5</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9</vt:i4>
      </vt:variant>
    </vt:vector>
  </HeadingPairs>
  <TitlesOfParts>
    <vt:vector size="20" baseType="lpstr">
      <vt:lpstr>Gill Sans</vt:lpstr>
      <vt:lpstr>Gill Sans Light</vt:lpstr>
      <vt:lpstr>Gill Sans MT</vt:lpstr>
      <vt:lpstr>Arial</vt:lpstr>
      <vt:lpstr>Calibri</vt:lpstr>
      <vt:lpstr>Calibri Light</vt:lpstr>
      <vt:lpstr>Gill Sans Std</vt:lpstr>
      <vt:lpstr>Gill Sans Std Light</vt:lpstr>
      <vt:lpstr>Symbol</vt:lpstr>
      <vt:lpstr>Wingdings</vt:lpstr>
      <vt:lpstr>Office Theme</vt:lpstr>
      <vt:lpstr>PowerPoint Presentation</vt:lpstr>
      <vt:lpstr>PowerPoint Presentation</vt:lpstr>
      <vt:lpstr>PowerPoint Presentation</vt:lpstr>
      <vt:lpstr>Targets in context   The overall average level of female representation in senior management today of 27% and average target of 35% disguise a wide range across the financial services industry. The starting point for signatories ranges from 10% up to 100%, if we exclude those who have already met their targets the range is 10% up to 47%. Half of signatories currently have between 20% and 40% of senior roles held by women, and 10 have parity or more women than men. Targets range from 21% to 100%, if we exclude those who have already met their targets the range is 21% to 50%. There are 15 firms aiming for at least 50% female senior management (Fig 1).   The Charter is aimed at all UK-regulated financial services firms, but that does not mean that they are all the same. Our analysis shows that there is a range of gender diversity and targets across different sectors (Fig 2). It is interesting to note that the asset managers and global banks, which have significant institutional businesses compared to the retail end of the spectrum, have the lowest starting points at 23% female representation in senior management as well as the lowest targets at 29% and 30%. Banks have set the most ambitious targets relative to their starting point, aiming for an increase in senior women of more than 40% over the next five years.  In addition to company type, company size also has an impact. Our overall averages exclude the 15 signatories which already meet or exceed their targets – six of these are building societies or credit unions, and six have fewer than 10 staff. Medium-sized companies face the steepest climb – firms with 500 to1000 employees  aim to increase the level of women in senior management by nearly 50% (Fig 3).   It is important to remember that the financial services industry is not alone in the challenge of improving gender diversity. Fig 2 shows that the average level of female representation at 27% and target of 35% for signatories is slightly higher than for the FTSE 100, which are at 25% with a target of 33% suggested by the Hampton-Alexander Review. </vt:lpstr>
      <vt:lpstr>Timing is everything  Setting a timeframe for achieving a target is crucial for measuring progress, and HM Treasury requires signatories to set targets over a period of one to five years.   More than 70% of signatories indicated a timeframe to meet their proposed target for women in senior management (Fig 4i), and a fifth have already met or exceeded their target so setting a deadline is not relevant. Of the 51 firms that set a deadline, 18 disclosed a precise date. Our analysis interprets a target date of “by 2022” to mean by the end of 2021 rather than during 2022. Fig 4ii shows 62% of signatories are aiming to reach their targets over the next three years.   The Charter requires firms to set at least one numerical target, but encourages signatories to set multiple goals. Fig 5 shows that more than 60% set more than one target, and more than a third of signatories set three or more.   Quantifying ambition  Fig 6 looks at signatories’ targets in terms of the increase in female representation compared to their starting point. A handful are aiming to almost double the number of women in senior management roles over the next five years, and nearly 60% are aiming for an increase in female representation of more than a fifth on today’s levels (Fig 6i).   In Fig 6ii, our analysis breaks the targets down into the annual percentage increase in senior women required in order to reach the target by the deadline.   One third of signatories need to increase the proportion of women in senior management by up to 5% a year to reach their longer term target; another third will need an annual increase of between 5% and 10%, and the final third have set themselves an ambitious target of increasing female representation by more than 10% per year. It is important to note that progress will not be linear – for some companies there may be a swift uptick initially and the pace of improvement may then slow, others may reap the benefits of groundwork laid now in a few years’ time.  </vt:lpstr>
      <vt:lpstr>A statement of intent  HM Treasury is very clear in its guidance on what information signatories need to make public and what can be shared confidentially: companies must publish their target clearly online. All other information – including the starting point for senior women in management positions, how the signatory links targets to pay and the name of the accountable executive – can be submitted confidentially to HM Treasury, but HMT has encouraged all firms to be as open as possible on all their Charter commitments. Jayne-Anne Gadhia’s review of women in financial services, which underpins the Charter principles, suggests that greater openness and publishing gender data can catalyse firms to review policies and practices that prevent women from progressing and tackle problems.  Fig 7 shows that there is a wide range of what companies choose to publicly disclose above and beyond the Charter requirements. About half of signatories disclose information on the main Charter principles that they have to submit to HM Treasury, such as the name of the accountable executive, how targets are linked to pay and their current level of women in senior management, and nearly half publish narrative around why they chose that particular target and how the target will improve gender diversity within the organisation. A small number have also published workforce data that helps contextualise their target.   The Charter allows signatories flexibility to define the population of senior management that is subject to the target as there is no definition of senior management that would work for all sizes and types of businesses. Half of firms do not explicitly define senior management (Fig 8i), and for the half that do, the most common definition includes the executive committee plus the two levels of management beneath it (8ii).  </vt:lpstr>
      <vt:lpstr>PowerPoint Presentation</vt:lpstr>
      <vt:lpstr>PowerPoint Presentation</vt:lpstr>
      <vt:lpstr>PowerPoint Presentation</vt:lpstr>
    </vt:vector>
  </TitlesOfParts>
  <Manager/>
  <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Yasmine.Chinwala</dc:creator>
  <cp:keywords/>
  <dc:description/>
  <cp:lastModifiedBy>Esther.Spaarwater</cp:lastModifiedBy>
  <cp:revision>2031</cp:revision>
  <cp:lastPrinted>2016-12-08T21:05:16Z</cp:lastPrinted>
  <dcterms:created xsi:type="dcterms:W3CDTF">2014-10-21T15:58:13Z</dcterms:created>
  <dcterms:modified xsi:type="dcterms:W3CDTF">2016-12-12T17:30:08Z</dcterms:modified>
  <cp:category/>
</cp:coreProperties>
</file>